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05" r:id="rId1"/>
  </p:sldMasterIdLst>
  <p:notesMasterIdLst>
    <p:notesMasterId r:id="rId48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1" r:id="rId22"/>
    <p:sldId id="283" r:id="rId23"/>
    <p:sldId id="284" r:id="rId24"/>
    <p:sldId id="294" r:id="rId25"/>
    <p:sldId id="299" r:id="rId26"/>
    <p:sldId id="285" r:id="rId27"/>
    <p:sldId id="289" r:id="rId28"/>
    <p:sldId id="292" r:id="rId29"/>
    <p:sldId id="286" r:id="rId30"/>
    <p:sldId id="300" r:id="rId31"/>
    <p:sldId id="301" r:id="rId32"/>
    <p:sldId id="287" r:id="rId33"/>
    <p:sldId id="288" r:id="rId34"/>
    <p:sldId id="302" r:id="rId35"/>
    <p:sldId id="303" r:id="rId36"/>
    <p:sldId id="290" r:id="rId37"/>
    <p:sldId id="291" r:id="rId38"/>
    <p:sldId id="293" r:id="rId39"/>
    <p:sldId id="296" r:id="rId40"/>
    <p:sldId id="295" r:id="rId41"/>
    <p:sldId id="297" r:id="rId42"/>
    <p:sldId id="298" r:id="rId43"/>
    <p:sldId id="260" r:id="rId44"/>
    <p:sldId id="264" r:id="rId45"/>
    <p:sldId id="265" r:id="rId46"/>
    <p:sldId id="266" r:id="rId4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4" y="44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549598-E497-D047-B21F-D5A956DA3A9D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65374" y="4430188"/>
            <a:ext cx="2873053" cy="4079800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8400401" cy="669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웹 종합 쇼핑몰 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8699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776" spc="-186">
                <a:solidFill>
                  <a:srgbClr val="373737"/>
                </a:solidFill>
              </a:rPr>
              <a:t>양홍엽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95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Reptile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Auction Shop</a:t>
            </a:r>
            <a:endParaRPr lang="en-US" altLang="ko-KR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 명세서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데이터베이스 구성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프로젝트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           수행경과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770262"/>
              </p:ext>
            </p:extLst>
          </p:nvPr>
        </p:nvGraphicFramePr>
        <p:xfrm>
          <a:off x="1295128" y="2047156"/>
          <a:ext cx="15697740" cy="7991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4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6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8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8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/members/new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{name: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이름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email : “email@email.com , password : @AB12345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adress: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우편주소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상세주소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tell : 010123456+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성공 후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폼 유효성 검사 실패 시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메시지 반환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/members/login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/login/error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에러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fr-FR" altLang="ko-KR" sz="1800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r>
                        <a:rPr lang="fr-FR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/login/</a:t>
                      </a:r>
                      <a:r>
                        <a:rPr lang="fr-FR" altLang="ko-KR" sz="1800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error</a:t>
                      </a:r>
                      <a:endParaRPr lang="fr-FR" altLang="ko-KR" sz="1800" b="1" i="0" dirty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실패 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 페이지와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에러 메시지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06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/{email}/emailConfirm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이메일 주소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이메일로 </a:t>
                      </a:r>
                      <a:r>
                        <a:rPr lang="ko-KR" altLang="en-US" sz="1800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랜덤한</a:t>
                      </a:r>
                      <a:r>
                        <a:rPr lang="ko-KR" altLang="en-US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/{code}/codeFindCheck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코드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인증 코드 전송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성공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</a:t>
                      </a:r>
                      <a:r>
                        <a:rPr lang="en-US" altLang="ko-KR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errorMessage</a:t>
                      </a:r>
                      <a:r>
                        <a:rPr lang="en-US" altLang="ko-KR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":"</a:t>
                      </a:r>
                      <a:r>
                        <a:rPr lang="ko-KR" altLang="en-US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21428" y="1638300"/>
          <a:ext cx="16504570" cy="824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6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찾기위한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전화번호 인증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/memberUpdatePassword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 설정할 비밀번호 입력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후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/verifyCode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전화번호 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문자 인증 확인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/phoneCheck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전화번호 문자 인증코드 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전화번호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전화번호로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/myPost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나의 문의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/myPost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나의 문의 전체 내역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447800" y="5981700"/>
          <a:ext cx="16001999" cy="350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2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25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HTML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/AddScroll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더 많은 상품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무한 스크롤링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/load-more?page=2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추가 상품 정보 데이터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400 Bad Request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/map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지도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지도 페이지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HTML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4" name="TextBox 8"/>
          <p:cNvSpPr txBox="1"/>
          <p:nvPr/>
        </p:nvSpPr>
        <p:spPr>
          <a:xfrm>
            <a:off x="885881" y="4821555"/>
            <a:ext cx="1651623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Main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5" name="표 10"/>
          <p:cNvGraphicFramePr>
            <a:graphicFrameLocks noGrp="1"/>
          </p:cNvGraphicFramePr>
          <p:nvPr/>
        </p:nvGraphicFramePr>
        <p:xfrm>
          <a:off x="1447800" y="1575632"/>
          <a:ext cx="15849598" cy="2752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6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탈퇴 사유 선택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상세 사유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성공 후 로그아웃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Item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03"/>
          <p:cNvGraphicFramePr/>
          <p:nvPr/>
        </p:nvGraphicFramePr>
        <p:xfrm>
          <a:off x="1014897" y="1290231"/>
          <a:ext cx="16255119" cy="9011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6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4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5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상품정보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 “itemImgDtoList : [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이미지업로드 정보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“itemImgFile:  [123]”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정보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 폼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정보 조회 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존재하지 않는 상품입니다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(404 Not Found),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정보 수정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변경된 상품정보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 “itemImgDtoList : [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변경된 이미지업로드 정보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“itemImgFile:  [456]”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수정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수정 중 에러가 발생하였습니다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/items, /admin/items/{page}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관리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"searchDateType":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"searchSellStatus": "SELL",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"searchBy":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"searchQuery": "string"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페이지네이션 처리된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005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페이지 반환 및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본 상품 쿠키에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존재하지 않는 상품입니다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(404 Not Found)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/choice/{itemValue}/{page}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,..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카테고리 상품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카테고리별 상품 페이지 페이지네이션 처리된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cart(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"/>
          <p:cNvGraphicFramePr>
            <a:graphicFrameLocks noGrp="1"/>
          </p:cNvGraphicFramePr>
          <p:nvPr/>
        </p:nvGraphicFramePr>
        <p:xfrm>
          <a:off x="1295400" y="1790700"/>
          <a:ext cx="15701124" cy="83880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[{"cartItemId": 123, "ItemId": 1, "ItemNm": 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상품명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", "count": 2, "price": 10000}]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{"itemId": 1,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"count": 1}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cartItemId=123&amp;count=2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/bid/cart/{cartItemId}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상품 개별 입찰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itemId=1 &amp;&amp; newbidprice=1000,lowestbidprice=2000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정수를 입력해주세요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삭제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cartItemId=123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/orders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{"cartOrderDtoList":[{"cartItemId":123}], "impUid":"imp_123456789"}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 456}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주문할 상품을 선택해주세요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order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590477" y="2250876"/>
          <a:ext cx="17316524" cy="7102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1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{"itemId": 77,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"count": 10,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"totalPrice": 50000,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"makeMerchantUid": “123",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"impUid": “imp_12345"}</a:t>
                      </a:r>
                      <a:endParaRPr lang="fr-FR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/orders, /orders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/{page}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내역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/cancel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취소</a:t>
                      </a:r>
                      <a:endParaRPr lang="en-US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취소 권한이 없습니다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/reOrder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재주문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장바구니에 담음</a:t>
                      </a: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재주문 권한이 없습니다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customerCenter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431032" y="1585125"/>
          <a:ext cx="17376612" cy="85429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0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0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/customerCenter/{notice}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게시판 전체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/customerCenter/{notice}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,/Cpost/{page}/{notice}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페이지네비게이션 처리된 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목록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5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/customerCenter/write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사항작성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/customerCenter/write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작성 폼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후 이용해주세요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작성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제목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내용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 사항 등록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/view/{id}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/view/{id}</a:t>
                      </a:r>
                      <a:endParaRPr lang="fr-FR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/customerCenter/updateSave/{id}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제목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내용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</a:t>
                      </a:r>
                      <a:endParaRPr lang="fr-FR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 사항 수정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/comments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/add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문의에 대한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~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공지에 대한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게시글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댓글추가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추가 중 오류 발생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 (400 Bad Request),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20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/delete/{commentId}</a:t>
                      </a:r>
                      <a:endParaRPr lang="en-US" altLang="ko-KR" sz="20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게시글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삭제 중 오류 발생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기타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업데이트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크롤링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305882" y="1606601"/>
          <a:ext cx="17372518" cy="8419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0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/fetchBidData/{itemId}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단일 상품 그래프 최고가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최고가 그래프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6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/bid/{itemId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최고입찰금액 변동 시 최고금액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상품 최고금액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최고 입찰가 보다 입찰 가격이 낮습니다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/item/lizard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원하는 사이트 크롤링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/item/lizard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콘솔 원하는 데이터 출력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데이터베이스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2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listItem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업데이트된 상품갱신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최근 업데이트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/recentViews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쿠키에 저장된 최근 본 상품 정보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/payment/{id}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결제할 상품이름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금액 표기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결제진행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결제완료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금액 결제 완료 후 구매이력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825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/chat/topic/messages</a:t>
                      </a:r>
                    </a:p>
                    <a:p>
                      <a:pPr algn="ctr" latinLnBrk="1">
                        <a:defRPr/>
                      </a:pP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Message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웹소켓 실시간 채팅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문의합니다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!,{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유저 이름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홍엽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: 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07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current-user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실시간채팅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current-user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로그인한 사람의 이름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홍엽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20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current-role</a:t>
                      </a:r>
                      <a:endParaRPr lang="en-US" altLang="ko-KR" sz="20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실시간채팅의 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current-role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로그인한 사람의 권한 전송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08793" y="458569"/>
            <a:ext cx="399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데이터 베이스 구성</a:t>
            </a: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826" y="1333499"/>
            <a:ext cx="11768636" cy="8721619"/>
          </a:xfrm>
          <a:prstGeom prst="rect">
            <a:avLst/>
          </a:prstGeom>
        </p:spPr>
      </p:pic>
      <p:sp>
        <p:nvSpPr>
          <p:cNvPr id="1010" name="사각형: 둥근 모서리 13"/>
          <p:cNvSpPr/>
          <p:nvPr/>
        </p:nvSpPr>
        <p:spPr>
          <a:xfrm>
            <a:off x="12816408" y="0"/>
            <a:ext cx="5471592" cy="10040044"/>
          </a:xfrm>
          <a:prstGeom prst="roundRect">
            <a:avLst>
              <a:gd name="adj" fmla="val 4335"/>
            </a:avLst>
          </a:prstGeom>
          <a:solidFill>
            <a:schemeClr val="bg1"/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3173040" y="246956"/>
            <a:ext cx="5114960" cy="10237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M</a:t>
            </a: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ember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회원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art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회원의 입찰목록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cart_item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입찰목록에 담긴 상품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orders 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회원들의 주문 목록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order_item 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주문된 상품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item</a:t>
            </a: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1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상품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item_img 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상품에 대한 이미지 정보를 담고 있는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customer_center_post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문의사항 제목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내용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Comment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문의사항 댓글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bid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상품 그래프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payment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결제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secession_reason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회원 탈퇴 내용 정보 테이블</a:t>
            </a:r>
          </a:p>
          <a:p>
            <a:pPr lvl="0">
              <a:spcBef>
                <a:spcPts val="0"/>
              </a:spcBef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744" y="3467100"/>
            <a:ext cx="453768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b="1" spc="-199">
                <a:latin typeface="G마켓 산스 TTF Medium"/>
                <a:ea typeface="G마켓 산스 TTF Medium"/>
              </a:rPr>
              <a:t>향후 계획 및 발전 방향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3218784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6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1044666" y="1165860"/>
            <a:ext cx="7666899" cy="97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58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Table of </a:t>
            </a:r>
            <a:r>
              <a:rPr kumimoji="1" lang="en-US" altLang="ko-KR" sz="58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Contents</a:t>
            </a:r>
            <a:endParaRPr kumimoji="1" lang="ko-KR" altLang="en-US" sz="58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945270" y="3467100"/>
            <a:ext cx="3845927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개요</a:t>
            </a:r>
          </a:p>
        </p:txBody>
      </p:sp>
      <p:sp>
        <p:nvSpPr>
          <p:cNvPr id="43" name="TextBox 4"/>
          <p:cNvSpPr txBox="1"/>
          <p:nvPr/>
        </p:nvSpPr>
        <p:spPr>
          <a:xfrm>
            <a:off x="2021471" y="460248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수행 절차 및 방법</a:t>
            </a:r>
          </a:p>
        </p:txBody>
      </p:sp>
      <p:sp>
        <p:nvSpPr>
          <p:cNvPr id="44" name="TextBox 4"/>
          <p:cNvSpPr txBox="1"/>
          <p:nvPr/>
        </p:nvSpPr>
        <p:spPr>
          <a:xfrm>
            <a:off x="2021470" y="5753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수행 경과</a:t>
            </a:r>
          </a:p>
        </p:txBody>
      </p:sp>
      <p:sp>
        <p:nvSpPr>
          <p:cNvPr id="45" name="TextBox 4"/>
          <p:cNvSpPr txBox="1"/>
          <p:nvPr/>
        </p:nvSpPr>
        <p:spPr>
          <a:xfrm>
            <a:off x="2057400" y="6896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시물레이션</a:t>
            </a:r>
          </a:p>
        </p:txBody>
      </p:sp>
      <p:sp>
        <p:nvSpPr>
          <p:cNvPr id="46" name="TextBox 4"/>
          <p:cNvSpPr txBox="1"/>
          <p:nvPr/>
        </p:nvSpPr>
        <p:spPr>
          <a:xfrm>
            <a:off x="2057400" y="8039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성과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99" y="4838700"/>
            <a:ext cx="9144000" cy="1102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		</a:t>
            </a: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시물레이션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상단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,HEADER)</a:t>
            </a:r>
            <a:endParaRPr lang="en-US" sz="5076" spc="-340">
              <a:solidFill>
                <a:srgbClr val="2E5743"/>
              </a:solidFill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1055271" y="3091685"/>
            <a:ext cx="3192185" cy="6706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 로그인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-Newbie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1055271" y="5143500"/>
            <a:ext cx="3048169" cy="6762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-User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5328" y="7059527"/>
            <a:ext cx="1872208" cy="301768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7961" y="7241694"/>
            <a:ext cx="2532927" cy="2222286"/>
          </a:xfrm>
          <a:prstGeom prst="rect">
            <a:avLst/>
          </a:prstGeom>
        </p:spPr>
      </p:pic>
      <p:sp>
        <p:nvSpPr>
          <p:cNvPr id="51" name="Freeform 32"/>
          <p:cNvSpPr/>
          <p:nvPr/>
        </p:nvSpPr>
        <p:spPr>
          <a:xfrm>
            <a:off x="8904520" y="7316142"/>
            <a:ext cx="8639881" cy="2678382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0" name="TextBox 16"/>
          <p:cNvSpPr txBox="1"/>
          <p:nvPr/>
        </p:nvSpPr>
        <p:spPr>
          <a:xfrm>
            <a:off x="9144000" y="8345955"/>
            <a:ext cx="840040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모든 상품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고객센터 로그인 상관없이 모두 이용 가능 </a:t>
            </a:r>
            <a:r>
              <a:rPr lang="en-US" altLang="ko-KR" sz="3000" b="1" spc="-91">
                <a:solidFill>
                  <a:srgbClr val="373737"/>
                </a:solidFill>
              </a:rPr>
              <a:t>Enum </a:t>
            </a:r>
            <a:r>
              <a:rPr lang="ko-KR" altLang="en-US" sz="3000" b="1" spc="-91">
                <a:solidFill>
                  <a:srgbClr val="373737"/>
                </a:solidFill>
              </a:rPr>
              <a:t>클래스를 이용하여 구분 하였습니다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52" name="TextBox 34"/>
          <p:cNvSpPr txBox="1"/>
          <p:nvPr/>
        </p:nvSpPr>
        <p:spPr>
          <a:xfrm>
            <a:off x="10389345" y="7488893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57" name="직사각형 31"/>
          <p:cNvSpPr/>
          <p:nvPr/>
        </p:nvSpPr>
        <p:spPr>
          <a:xfrm>
            <a:off x="3023319" y="6930200"/>
            <a:ext cx="2085393" cy="3312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31"/>
          <p:cNvSpPr/>
          <p:nvPr/>
        </p:nvSpPr>
        <p:spPr>
          <a:xfrm>
            <a:off x="5327576" y="7015707"/>
            <a:ext cx="3024336" cy="288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AD42A7-0EEF-49F2-9BF9-0C12E50D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128" y="4091452"/>
            <a:ext cx="11635994" cy="759571"/>
          </a:xfrm>
          <a:prstGeom prst="rect">
            <a:avLst/>
          </a:prstGeom>
        </p:spPr>
      </p:pic>
      <p:sp>
        <p:nvSpPr>
          <p:cNvPr id="56" name="직사각형 31"/>
          <p:cNvSpPr/>
          <p:nvPr/>
        </p:nvSpPr>
        <p:spPr>
          <a:xfrm>
            <a:off x="1067847" y="3963486"/>
            <a:ext cx="12172009" cy="1035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45C251-B5E4-4BF5-9443-6D04D238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353" y="5986198"/>
            <a:ext cx="12512151" cy="704707"/>
          </a:xfrm>
          <a:prstGeom prst="rect">
            <a:avLst/>
          </a:prstGeom>
        </p:spPr>
      </p:pic>
      <p:sp>
        <p:nvSpPr>
          <p:cNvPr id="55" name="직사각형 31"/>
          <p:cNvSpPr/>
          <p:nvPr/>
        </p:nvSpPr>
        <p:spPr>
          <a:xfrm>
            <a:off x="1021802" y="5880836"/>
            <a:ext cx="12946734" cy="944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E40ED-CBC9-4BE6-8F03-03516C999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8636" y="4242816"/>
            <a:ext cx="2170583" cy="2095735"/>
          </a:xfrm>
          <a:prstGeom prst="rect">
            <a:avLst/>
          </a:prstGeom>
        </p:spPr>
      </p:pic>
      <p:sp>
        <p:nvSpPr>
          <p:cNvPr id="30" name="직사각형 31">
            <a:extLst>
              <a:ext uri="{FF2B5EF4-FFF2-40B4-BE49-F238E27FC236}">
                <a16:creationId xmlns:a16="http://schemas.microsoft.com/office/drawing/2014/main" id="{53DB8D78-C32B-4E50-9774-D39E1A9F966F}"/>
              </a:ext>
            </a:extLst>
          </p:cNvPr>
          <p:cNvSpPr/>
          <p:nvPr/>
        </p:nvSpPr>
        <p:spPr>
          <a:xfrm>
            <a:off x="14268055" y="3920916"/>
            <a:ext cx="3024336" cy="288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B8A7CE4F-0321-42AD-8B23-2F923E5B6BD6}"/>
              </a:ext>
            </a:extLst>
          </p:cNvPr>
          <p:cNvSpPr txBox="1"/>
          <p:nvPr/>
        </p:nvSpPr>
        <p:spPr>
          <a:xfrm>
            <a:off x="13801050" y="3091475"/>
            <a:ext cx="3048169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-ADMIN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90335" y="749055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(content)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048" y="2434752"/>
            <a:ext cx="12835862" cy="6411317"/>
          </a:xfrm>
          <a:prstGeom prst="rect">
            <a:avLst/>
          </a:prstGeom>
        </p:spPr>
      </p:pic>
      <p:sp>
        <p:nvSpPr>
          <p:cNvPr id="21" name="Freeform 32"/>
          <p:cNvSpPr/>
          <p:nvPr/>
        </p:nvSpPr>
        <p:spPr>
          <a:xfrm>
            <a:off x="13536490" y="24223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2729764" y="2422305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13939199" y="3632170"/>
            <a:ext cx="4133491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메인 </a:t>
            </a:r>
            <a:r>
              <a:rPr lang="en-US" altLang="ko-KR" sz="3000" b="1" spc="-91">
                <a:solidFill>
                  <a:srgbClr val="373737"/>
                </a:solidFill>
              </a:rPr>
              <a:t>content</a:t>
            </a:r>
            <a:r>
              <a:rPr lang="ko-KR" altLang="en-US" sz="3000" b="1" spc="-91">
                <a:solidFill>
                  <a:srgbClr val="373737"/>
                </a:solidFill>
              </a:rPr>
              <a:t>에서도 상품 카테고리 별 페이지 이동 가능 하고 전체 제품은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를 이용하여 무한 스크롤링으로 데이터를 가져옵니다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647056" y="2335188"/>
            <a:ext cx="10585176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31"/>
          <p:cNvSpPr/>
          <p:nvPr/>
        </p:nvSpPr>
        <p:spPr>
          <a:xfrm>
            <a:off x="2015208" y="4279404"/>
            <a:ext cx="2592287" cy="460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(Map, footer)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3729" y="2994153"/>
            <a:ext cx="10068503" cy="6424584"/>
          </a:xfrm>
          <a:prstGeom prst="rect">
            <a:avLst/>
          </a:prstGeom>
        </p:spPr>
      </p:pic>
      <p:sp>
        <p:nvSpPr>
          <p:cNvPr id="11" name="Freeform 32"/>
          <p:cNvSpPr/>
          <p:nvPr/>
        </p:nvSpPr>
        <p:spPr>
          <a:xfrm>
            <a:off x="12539978" y="307892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34"/>
          <p:cNvSpPr txBox="1"/>
          <p:nvPr/>
        </p:nvSpPr>
        <p:spPr>
          <a:xfrm>
            <a:off x="11733252" y="3078929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3091733" y="5381491"/>
            <a:ext cx="413349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지도 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를 이용하고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데이터를 가져옵니다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1" name="직사각형 31"/>
          <p:cNvSpPr/>
          <p:nvPr/>
        </p:nvSpPr>
        <p:spPr>
          <a:xfrm>
            <a:off x="1151112" y="2911252"/>
            <a:ext cx="10441160" cy="4824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31"/>
          <p:cNvSpPr/>
          <p:nvPr/>
        </p:nvSpPr>
        <p:spPr>
          <a:xfrm>
            <a:off x="1079104" y="7951812"/>
            <a:ext cx="10513168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69365" y="1376417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검색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699" y="2930170"/>
            <a:ext cx="5955061" cy="873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699" y="4139642"/>
            <a:ext cx="8619357" cy="581106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>
            <a:off x="3563380" y="3971493"/>
            <a:ext cx="1080120" cy="1641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2"/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34"/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2048198" y="5488629"/>
            <a:ext cx="4133491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헤더의 검색을 이용해서 검색한 이름이 들어간 상품을 노출합니다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2" name="직사각형 31"/>
          <p:cNvSpPr/>
          <p:nvPr/>
        </p:nvSpPr>
        <p:spPr>
          <a:xfrm>
            <a:off x="2303240" y="2623220"/>
            <a:ext cx="4824536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31"/>
          <p:cNvSpPr/>
          <p:nvPr/>
        </p:nvSpPr>
        <p:spPr>
          <a:xfrm>
            <a:off x="2159224" y="5719564"/>
            <a:ext cx="2664296" cy="4248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카테고리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>
              <a:solidFill>
                <a:srgbClr val="2E5743"/>
              </a:solidFill>
            </a:endParaRPr>
          </a:p>
        </p:txBody>
      </p:sp>
      <p:sp>
        <p:nvSpPr>
          <p:cNvPr id="18" name="Freeform 32"/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34"/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0959994" y="5488629"/>
            <a:ext cx="6299306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Enum</a:t>
            </a:r>
            <a:r>
              <a:rPr lang="ko-KR" altLang="en-US" sz="3000" b="1" spc="-91">
                <a:solidFill>
                  <a:srgbClr val="373737"/>
                </a:solidFill>
              </a:rPr>
              <a:t>을 이용해 </a:t>
            </a:r>
            <a:r>
              <a:rPr lang="en-US" altLang="ko-KR" sz="3000" b="1" spc="-91">
                <a:solidFill>
                  <a:srgbClr val="373737"/>
                </a:solidFill>
              </a:rPr>
              <a:t>Main </a:t>
            </a:r>
            <a:r>
              <a:rPr lang="ko-KR" altLang="en-US" sz="3000" b="1" spc="-91">
                <a:solidFill>
                  <a:srgbClr val="373737"/>
                </a:solidFill>
              </a:rPr>
              <a:t>카테고리 클릭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헤더에서 카테고리 클릭 시 해당 카테고리만 노출 됩니다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r>
              <a:rPr lang="ko-KR" altLang="en-US" sz="3000" b="1" spc="-91">
                <a:solidFill>
                  <a:srgbClr val="373737"/>
                </a:solidFill>
              </a:rPr>
              <a:t>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4935913"/>
            <a:ext cx="1627075" cy="2931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3480" y="4842453"/>
            <a:ext cx="4860710" cy="51975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934" y="3013229"/>
            <a:ext cx="10241585" cy="108953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26" idx="2"/>
            <a:endCxn id="30" idx="0"/>
          </p:cNvCxnSpPr>
          <p:nvPr/>
        </p:nvCxnSpPr>
        <p:spPr>
          <a:xfrm>
            <a:off x="5255568" y="4135388"/>
            <a:ext cx="1548172" cy="432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30" idx="1"/>
          </p:cNvCxnSpPr>
          <p:nvPr/>
        </p:nvCxnSpPr>
        <p:spPr>
          <a:xfrm>
            <a:off x="2986644" y="6428429"/>
            <a:ext cx="1044788" cy="911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31"/>
          <p:cNvSpPr/>
          <p:nvPr/>
        </p:nvSpPr>
        <p:spPr>
          <a:xfrm>
            <a:off x="143000" y="2911252"/>
            <a:ext cx="10225136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647056" y="4711452"/>
            <a:ext cx="2304256" cy="3744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4031432" y="4567436"/>
            <a:ext cx="5544616" cy="5544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9370" y="3988771"/>
            <a:ext cx="3240360" cy="42541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64080" y="3711242"/>
            <a:ext cx="2880320" cy="5184573"/>
          </a:xfrm>
          <a:prstGeom prst="rect">
            <a:avLst/>
          </a:prstGeom>
        </p:spPr>
      </p:pic>
      <p:sp>
        <p:nvSpPr>
          <p:cNvPr id="16" name="TextBox 19"/>
          <p:cNvSpPr txBox="1"/>
          <p:nvPr/>
        </p:nvSpPr>
        <p:spPr>
          <a:xfrm>
            <a:off x="1770989" y="1399084"/>
            <a:ext cx="12485578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사이드바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업데이트된 상품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최근 본 상품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17" name="Freeform 32"/>
          <p:cNvSpPr/>
          <p:nvPr/>
        </p:nvSpPr>
        <p:spPr>
          <a:xfrm>
            <a:off x="13192620" y="32878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34"/>
          <p:cNvSpPr txBox="1"/>
          <p:nvPr/>
        </p:nvSpPr>
        <p:spPr>
          <a:xfrm>
            <a:off x="12385894" y="3287805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5" name="TextBox 16"/>
          <p:cNvSpPr txBox="1"/>
          <p:nvPr/>
        </p:nvSpPr>
        <p:spPr>
          <a:xfrm>
            <a:off x="13248456" y="4788527"/>
            <a:ext cx="4675448" cy="20123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 spc="-91">
                <a:solidFill>
                  <a:srgbClr val="373737"/>
                </a:solidFill>
              </a:rPr>
              <a:t>쿠키를 이용해 저장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ajax</a:t>
            </a:r>
            <a:r>
              <a:rPr lang="ko-KR" altLang="en-US" sz="2900" b="1" spc="-91">
                <a:solidFill>
                  <a:srgbClr val="373737"/>
                </a:solidFill>
              </a:rPr>
              <a:t>로 데이터를 가져옵니다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  <a:r>
              <a:rPr lang="en-US" altLang="ko-KR" sz="2900" b="1" spc="-91">
                <a:solidFill>
                  <a:srgbClr val="373737"/>
                </a:solidFill>
              </a:rPr>
              <a:t>5</a:t>
            </a:r>
            <a:r>
              <a:rPr lang="ko-KR" altLang="en-US" sz="2900" b="1" spc="-91">
                <a:solidFill>
                  <a:srgbClr val="373737"/>
                </a:solidFill>
              </a:rPr>
              <a:t>초</a:t>
            </a:r>
            <a:r>
              <a:rPr lang="en-US" altLang="ko-KR" sz="2900" b="1" spc="-91">
                <a:solidFill>
                  <a:srgbClr val="373737"/>
                </a:solidFill>
              </a:rPr>
              <a:t> (</a:t>
            </a:r>
            <a:r>
              <a:rPr lang="ko-KR" altLang="en-US" sz="2900" b="1" spc="-91">
                <a:solidFill>
                  <a:srgbClr val="373737"/>
                </a:solidFill>
              </a:rPr>
              <a:t>인터벌</a:t>
            </a:r>
            <a:r>
              <a:rPr lang="en-US" altLang="ko-KR" sz="2900" b="1" spc="-91">
                <a:solidFill>
                  <a:srgbClr val="373737"/>
                </a:solidFill>
              </a:rPr>
              <a:t>)</a:t>
            </a:r>
            <a:r>
              <a:rPr lang="ko-KR" altLang="en-US" sz="2900" b="1" spc="-91">
                <a:solidFill>
                  <a:srgbClr val="373737"/>
                </a:solidFill>
              </a:rPr>
              <a:t> 갱신합니다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</a:p>
        </p:txBody>
      </p:sp>
      <p:sp>
        <p:nvSpPr>
          <p:cNvPr id="20" name="Freeform 32"/>
          <p:cNvSpPr/>
          <p:nvPr/>
        </p:nvSpPr>
        <p:spPr>
          <a:xfrm>
            <a:off x="4975184" y="335216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TextBox 34"/>
          <p:cNvSpPr txBox="1"/>
          <p:nvPr/>
        </p:nvSpPr>
        <p:spPr>
          <a:xfrm>
            <a:off x="4257050" y="3352169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4" name="TextBox 16"/>
          <p:cNvSpPr txBox="1"/>
          <p:nvPr/>
        </p:nvSpPr>
        <p:spPr>
          <a:xfrm>
            <a:off x="5044615" y="5143500"/>
            <a:ext cx="4459424" cy="1342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ajax</a:t>
            </a:r>
            <a:r>
              <a:rPr lang="ko-KR" altLang="en-US" sz="2900" b="1" spc="-91">
                <a:solidFill>
                  <a:srgbClr val="373737"/>
                </a:solidFill>
              </a:rPr>
              <a:t>로 데이터를 가져옵니다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5</a:t>
            </a:r>
            <a:r>
              <a:rPr lang="ko-KR" altLang="en-US" sz="2900" b="1" spc="-91">
                <a:solidFill>
                  <a:srgbClr val="373737"/>
                </a:solidFill>
              </a:rPr>
              <a:t>초</a:t>
            </a:r>
            <a:r>
              <a:rPr lang="en-US" altLang="ko-KR" sz="2900" b="1" spc="-91">
                <a:solidFill>
                  <a:srgbClr val="373737"/>
                </a:solidFill>
              </a:rPr>
              <a:t> (</a:t>
            </a:r>
            <a:r>
              <a:rPr lang="ko-KR" altLang="en-US" sz="2900" b="1" spc="-91">
                <a:solidFill>
                  <a:srgbClr val="373737"/>
                </a:solidFill>
              </a:rPr>
              <a:t>인터벌</a:t>
            </a:r>
            <a:r>
              <a:rPr lang="en-US" altLang="ko-KR" sz="2900" b="1" spc="-91">
                <a:solidFill>
                  <a:srgbClr val="373737"/>
                </a:solidFill>
              </a:rPr>
              <a:t>) </a:t>
            </a:r>
            <a:r>
              <a:rPr lang="ko-KR" altLang="en-US" sz="2900" b="1" spc="-91">
                <a:solidFill>
                  <a:srgbClr val="373737"/>
                </a:solidFill>
              </a:rPr>
              <a:t>갱신합니다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</a:p>
        </p:txBody>
      </p:sp>
      <p:sp>
        <p:nvSpPr>
          <p:cNvPr id="22" name="직사각형 31"/>
          <p:cNvSpPr/>
          <p:nvPr/>
        </p:nvSpPr>
        <p:spPr>
          <a:xfrm>
            <a:off x="935088" y="3487316"/>
            <a:ext cx="3816424" cy="5616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31"/>
          <p:cNvSpPr/>
          <p:nvPr/>
        </p:nvSpPr>
        <p:spPr>
          <a:xfrm>
            <a:off x="9720064" y="3487316"/>
            <a:ext cx="3240360" cy="583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8375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51926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latin typeface="G마켓 산스 TTF Bold"/>
                <a:ea typeface="G마켓 산스 TTF Bold"/>
                <a:cs typeface="Pretendard"/>
              </a:rPr>
              <a:t>로그인 및 회원가입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6811" y="2358003"/>
            <a:ext cx="5217115" cy="56166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5688" y="2335188"/>
            <a:ext cx="5993099" cy="561662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879304" y="5359524"/>
            <a:ext cx="3456384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479384" y="2268514"/>
            <a:ext cx="5601482" cy="3934374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endCxn id="20" idx="1"/>
          </p:cNvCxnSpPr>
          <p:nvPr/>
        </p:nvCxnSpPr>
        <p:spPr>
          <a:xfrm flipV="1">
            <a:off x="4211454" y="4235701"/>
            <a:ext cx="8267930" cy="2203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498437" y="6588342"/>
            <a:ext cx="5563376" cy="1991003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20" idx="2"/>
            <a:endCxn id="28" idx="0"/>
          </p:cNvCxnSpPr>
          <p:nvPr/>
        </p:nvCxnSpPr>
        <p:spPr>
          <a:xfrm>
            <a:off x="15280125" y="6202888"/>
            <a:ext cx="0" cy="38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2"/>
          <p:cNvSpPr/>
          <p:nvPr/>
        </p:nvSpPr>
        <p:spPr>
          <a:xfrm>
            <a:off x="1769885" y="8136321"/>
            <a:ext cx="10482690" cy="1991004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16"/>
          <p:cNvSpPr txBox="1"/>
          <p:nvPr/>
        </p:nvSpPr>
        <p:spPr>
          <a:xfrm>
            <a:off x="1946131" y="8136321"/>
            <a:ext cx="10306444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회원가입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우편주소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 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회원탈퇴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비밀번호 찾기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API(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) </a:t>
            </a:r>
            <a:r>
              <a:rPr lang="ko-KR" altLang="en-US" sz="3000" b="1" spc="-91">
                <a:solidFill>
                  <a:srgbClr val="373737"/>
                </a:solidFill>
              </a:rPr>
              <a:t>인증 후 비밀번호 재설정</a:t>
            </a:r>
          </a:p>
        </p:txBody>
      </p:sp>
      <p:sp>
        <p:nvSpPr>
          <p:cNvPr id="42" name="직사각형 31"/>
          <p:cNvSpPr/>
          <p:nvPr/>
        </p:nvSpPr>
        <p:spPr>
          <a:xfrm>
            <a:off x="12456368" y="28392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31"/>
          <p:cNvSpPr/>
          <p:nvPr/>
        </p:nvSpPr>
        <p:spPr>
          <a:xfrm>
            <a:off x="3599384" y="64396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1"/>
          <p:cNvSpPr/>
          <p:nvPr/>
        </p:nvSpPr>
        <p:spPr>
          <a:xfrm>
            <a:off x="11016208" y="2695228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1016208" y="4783460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2231232" y="64396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31"/>
          <p:cNvSpPr/>
          <p:nvPr/>
        </p:nvSpPr>
        <p:spPr>
          <a:xfrm>
            <a:off x="11088216" y="6295628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소셜 로그인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구글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카카오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네이버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3461" y="2903993"/>
            <a:ext cx="4726260" cy="51746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58084" y="2869796"/>
            <a:ext cx="5132491" cy="51746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3783" y="3886800"/>
            <a:ext cx="7126834" cy="314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27863" y="462980"/>
            <a:ext cx="10072520" cy="8974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마이페이지 </a:t>
            </a:r>
            <a:endParaRPr kumimoji="1" lang="ko-KR" altLang="en-US" sz="5400" b="1" spc="-340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1152" y="1950343"/>
            <a:ext cx="6264696" cy="68290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22652" y="4607779"/>
            <a:ext cx="7830643" cy="17515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24732" y="2071963"/>
            <a:ext cx="7830643" cy="2200582"/>
          </a:xfrm>
          <a:prstGeom prst="rect">
            <a:avLst/>
          </a:prstGeom>
        </p:spPr>
      </p:pic>
      <p:sp>
        <p:nvSpPr>
          <p:cNvPr id="24" name="Freeform 32"/>
          <p:cNvSpPr/>
          <p:nvPr/>
        </p:nvSpPr>
        <p:spPr>
          <a:xfrm>
            <a:off x="8144510" y="6671450"/>
            <a:ext cx="8179526" cy="2936513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34"/>
          <p:cNvSpPr txBox="1"/>
          <p:nvPr/>
        </p:nvSpPr>
        <p:spPr>
          <a:xfrm>
            <a:off x="9144000" y="6703779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8418393" y="7344398"/>
            <a:ext cx="6910550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 정보 수정</a:t>
            </a:r>
            <a:r>
              <a:rPr lang="en-US" altLang="ko-KR" sz="3000" b="1" spc="-91">
                <a:solidFill>
                  <a:srgbClr val="373737"/>
                </a:solidFill>
              </a:rPr>
              <a:t> – </a:t>
            </a:r>
            <a:r>
              <a:rPr lang="ko-KR" altLang="en-US" sz="3000" b="1" spc="-91">
                <a:solidFill>
                  <a:srgbClr val="373737"/>
                </a:solidFill>
              </a:rPr>
              <a:t>기입한 정보로 수정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탈퇴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사유 선택 </a:t>
            </a:r>
            <a:r>
              <a:rPr lang="en-US" altLang="ko-KR" sz="3000" b="1" spc="-91">
                <a:solidFill>
                  <a:srgbClr val="373737"/>
                </a:solidFill>
              </a:rPr>
              <a:t>+ </a:t>
            </a:r>
            <a:r>
              <a:rPr lang="ko-KR" altLang="en-US" sz="3000" b="1" spc="-91">
                <a:solidFill>
                  <a:srgbClr val="373737"/>
                </a:solidFill>
              </a:rPr>
              <a:t>상세사유 기입 후 탈퇴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나의 작성 글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작성한 문의 내용 이동</a:t>
            </a:r>
          </a:p>
        </p:txBody>
      </p:sp>
      <p:sp>
        <p:nvSpPr>
          <p:cNvPr id="27" name="직사각형 31"/>
          <p:cNvSpPr/>
          <p:nvPr/>
        </p:nvSpPr>
        <p:spPr>
          <a:xfrm>
            <a:off x="1295128" y="1975148"/>
            <a:ext cx="6624736" cy="698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8135888" y="1975148"/>
            <a:ext cx="8136904" cy="237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8135888" y="4567436"/>
            <a:ext cx="8136904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1"/>
          <p:cNvSpPr/>
          <p:nvPr/>
        </p:nvSpPr>
        <p:spPr>
          <a:xfrm>
            <a:off x="2735288" y="8095828"/>
            <a:ext cx="12241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399584" y="8095828"/>
            <a:ext cx="12241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화살표 연결선 32"/>
          <p:cNvCxnSpPr>
            <a:stCxn id="31" idx="0"/>
            <a:endCxn id="28" idx="1"/>
          </p:cNvCxnSpPr>
          <p:nvPr/>
        </p:nvCxnSpPr>
        <p:spPr>
          <a:xfrm rot="5400000" flipH="1" flipV="1">
            <a:off x="3275348" y="3235288"/>
            <a:ext cx="4932548" cy="47885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2" idx="0"/>
            <a:endCxn id="29" idx="1"/>
          </p:cNvCxnSpPr>
          <p:nvPr/>
        </p:nvCxnSpPr>
        <p:spPr>
          <a:xfrm rot="5400000" flipH="1" flipV="1">
            <a:off x="5759624" y="5719564"/>
            <a:ext cx="2628292" cy="212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8037" y="1485900"/>
            <a:ext cx="5465963" cy="909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G마켓 산스 TTF Bold"/>
                <a:ea typeface="G마켓 산스 TTF 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4354" y="3771900"/>
            <a:ext cx="8805446" cy="441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1.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구현 내용</a:t>
            </a:r>
            <a:r>
              <a:rPr 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2.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주제 및 선정 배경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3.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개발 동기 및 목표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기획의도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4.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구현내용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컨셉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연관성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5.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활용방안 및 기대효과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6.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84470"/>
            <a:ext cx="8805446" cy="449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599"/>
              </a:lnSpc>
              <a:defRPr/>
            </a:pPr>
            <a:endParaRPr lang="en-US" sz="1999" spc="-55">
              <a:solidFill>
                <a:srgbClr val="373737"/>
              </a:solidFill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571500" y="190500"/>
            <a:ext cx="2324100" cy="2209800"/>
            <a:chOff x="0" y="0"/>
            <a:chExt cx="812800" cy="8128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024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등록 및 수정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178" y="3873642"/>
            <a:ext cx="5744377" cy="58301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22582" y="6916842"/>
            <a:ext cx="1762371" cy="24577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cxnSp>
        <p:nvCxnSpPr>
          <p:cNvPr id="23" name="연결선: 꺾임 22"/>
          <p:cNvCxnSpPr/>
          <p:nvPr/>
        </p:nvCxnSpPr>
        <p:spPr>
          <a:xfrm>
            <a:off x="2109522" y="2666053"/>
            <a:ext cx="1661826" cy="10376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767736" y="6849532"/>
            <a:ext cx="364474" cy="8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/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34"/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29374" y="4348941"/>
            <a:ext cx="4277322" cy="5239481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관리자만 상품등록 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필수 입력 사항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이미지 미리보기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4. </a:t>
            </a:r>
            <a:r>
              <a:rPr lang="ko-KR" altLang="en-US" sz="3000" b="1" spc="-91">
                <a:solidFill>
                  <a:srgbClr val="373737"/>
                </a:solidFill>
              </a:rPr>
              <a:t>상품 등록 할 때는 저장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관리에서 데이터를 </a:t>
            </a:r>
            <a:r>
              <a:rPr lang="en-US" altLang="ko-KR" sz="3000" b="1" spc="-91">
                <a:solidFill>
                  <a:srgbClr val="373737"/>
                </a:solidFill>
              </a:rPr>
              <a:t>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읽어오고 수정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34" name="Group 16"/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47" name="직사각형 31"/>
          <p:cNvSpPr/>
          <p:nvPr/>
        </p:nvSpPr>
        <p:spPr>
          <a:xfrm>
            <a:off x="647056" y="3703340"/>
            <a:ext cx="6120680" cy="6192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31"/>
          <p:cNvSpPr/>
          <p:nvPr/>
        </p:nvSpPr>
        <p:spPr>
          <a:xfrm>
            <a:off x="7127776" y="3991372"/>
            <a:ext cx="4752528" cy="583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31"/>
          <p:cNvSpPr/>
          <p:nvPr/>
        </p:nvSpPr>
        <p:spPr>
          <a:xfrm>
            <a:off x="9576048" y="9103940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31"/>
          <p:cNvSpPr/>
          <p:nvPr/>
        </p:nvSpPr>
        <p:spPr>
          <a:xfrm>
            <a:off x="1079104" y="2479204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3" name="Group 16"/>
          <p:cNvGrpSpPr/>
          <p:nvPr/>
        </p:nvGrpSpPr>
        <p:grpSpPr>
          <a:xfrm>
            <a:off x="10337422" y="8525931"/>
            <a:ext cx="678786" cy="794033"/>
            <a:chOff x="0" y="-47625"/>
            <a:chExt cx="178775" cy="209128"/>
          </a:xfrm>
        </p:grpSpPr>
        <p:sp>
          <p:nvSpPr>
            <p:cNvPr id="44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7" name="Group 16"/>
          <p:cNvGrpSpPr/>
          <p:nvPr/>
        </p:nvGrpSpPr>
        <p:grpSpPr>
          <a:xfrm>
            <a:off x="6193805" y="3255792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/>
          <p:cNvGrpSpPr/>
          <p:nvPr/>
        </p:nvGrpSpPr>
        <p:grpSpPr>
          <a:xfrm>
            <a:off x="11519526" y="3436618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관리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cxnSp>
        <p:nvCxnSpPr>
          <p:cNvPr id="23" name="연결선: 꺾임 22"/>
          <p:cNvCxnSpPr>
            <a:stCxn id="44" idx="3"/>
          </p:cNvCxnSpPr>
          <p:nvPr/>
        </p:nvCxnSpPr>
        <p:spPr>
          <a:xfrm>
            <a:off x="2015208" y="3127276"/>
            <a:ext cx="4308185" cy="92254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/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34"/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33" name="TextBox 16"/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관리자만 상품관리 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전체 상품 노출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기간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판매상태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상품명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검색으로 관리 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34" name="Group 16"/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966" y="4226407"/>
            <a:ext cx="12326407" cy="4807869"/>
          </a:xfrm>
          <a:prstGeom prst="rect">
            <a:avLst/>
          </a:prstGeom>
        </p:spPr>
      </p:pic>
      <p:sp>
        <p:nvSpPr>
          <p:cNvPr id="44" name="직사각형 31"/>
          <p:cNvSpPr/>
          <p:nvPr/>
        </p:nvSpPr>
        <p:spPr>
          <a:xfrm>
            <a:off x="1007096" y="2911252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43000" y="4135388"/>
            <a:ext cx="12241360" cy="4896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5615608" y="4351412"/>
            <a:ext cx="648072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7" name="Group 16"/>
          <p:cNvGrpSpPr/>
          <p:nvPr/>
        </p:nvGrpSpPr>
        <p:grpSpPr>
          <a:xfrm>
            <a:off x="255601" y="3613200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/>
          <p:cNvGrpSpPr/>
          <p:nvPr/>
        </p:nvGrpSpPr>
        <p:grpSpPr>
          <a:xfrm>
            <a:off x="4932272" y="3943530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8375" y="175912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3119" y="2061673"/>
            <a:ext cx="7533566" cy="7330299"/>
          </a:xfrm>
          <a:prstGeom prst="rect">
            <a:avLst/>
          </a:prstGeom>
        </p:spPr>
      </p:pic>
      <p:sp>
        <p:nvSpPr>
          <p:cNvPr id="24" name="Freeform 32"/>
          <p:cNvSpPr/>
          <p:nvPr/>
        </p:nvSpPr>
        <p:spPr>
          <a:xfrm>
            <a:off x="10321672" y="223837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34"/>
          <p:cNvSpPr txBox="1"/>
          <p:nvPr/>
        </p:nvSpPr>
        <p:spPr>
          <a:xfrm>
            <a:off x="10786922" y="235433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3" name="TextBox 16"/>
          <p:cNvSpPr txBox="1"/>
          <p:nvPr/>
        </p:nvSpPr>
        <p:spPr>
          <a:xfrm>
            <a:off x="10369440" y="3542705"/>
            <a:ext cx="691055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판매중</a:t>
            </a:r>
            <a:r>
              <a:rPr lang="en-US" altLang="ko-KR" sz="3000" b="1" spc="-91">
                <a:solidFill>
                  <a:srgbClr val="373737"/>
                </a:solidFill>
              </a:rPr>
              <a:t>/</a:t>
            </a:r>
            <a:r>
              <a:rPr lang="ko-KR" altLang="en-US" sz="3000" b="1" spc="-91">
                <a:solidFill>
                  <a:srgbClr val="373737"/>
                </a:solidFill>
              </a:rPr>
              <a:t>품절 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카테고리 종류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마감되지 않았을 경우 입찰 할 경우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    하트버튼 클릭</a:t>
            </a:r>
            <a:r>
              <a:rPr lang="en-US" altLang="ko-KR" sz="3000" b="1" spc="-91">
                <a:solidFill>
                  <a:srgbClr val="373737"/>
                </a:solidFill>
              </a:rPr>
              <a:t> , </a:t>
            </a:r>
            <a:r>
              <a:rPr lang="ko-KR" altLang="en-US" sz="3000" b="1" spc="-91">
                <a:solidFill>
                  <a:srgbClr val="373737"/>
                </a:solidFill>
              </a:rPr>
              <a:t>입찰목록 추가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해당 버튼 클릭 시 해당 정보 있는 곳으로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 스크롤 이동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7" name="직사각형 31"/>
          <p:cNvSpPr/>
          <p:nvPr/>
        </p:nvSpPr>
        <p:spPr>
          <a:xfrm>
            <a:off x="1151112" y="1903140"/>
            <a:ext cx="7776864" cy="77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3383360" y="8815908"/>
            <a:ext cx="331236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4751512" y="2263180"/>
            <a:ext cx="3240360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5039544" y="3559324"/>
            <a:ext cx="3600400" cy="4896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" name="Group 16"/>
          <p:cNvGrpSpPr/>
          <p:nvPr/>
        </p:nvGrpSpPr>
        <p:grpSpPr>
          <a:xfrm>
            <a:off x="3136622" y="8095828"/>
            <a:ext cx="678786" cy="794033"/>
            <a:chOff x="0" y="-47625"/>
            <a:chExt cx="178775" cy="209128"/>
          </a:xfrm>
        </p:grpSpPr>
        <p:sp>
          <p:nvSpPr>
            <p:cNvPr id="2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132246" y="3065568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11" name="Group 16"/>
          <p:cNvGrpSpPr/>
          <p:nvPr/>
        </p:nvGrpSpPr>
        <p:grpSpPr>
          <a:xfrm>
            <a:off x="7623484" y="1804455"/>
            <a:ext cx="678786" cy="794033"/>
            <a:chOff x="0" y="-47625"/>
            <a:chExt cx="178775" cy="209128"/>
          </a:xfrm>
        </p:grpSpPr>
        <p:sp>
          <p:nvSpPr>
            <p:cNvPr id="12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3101" y="3405437"/>
            <a:ext cx="7066670" cy="3308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48056" y="3405437"/>
            <a:ext cx="6944009" cy="3224004"/>
          </a:xfrm>
          <a:prstGeom prst="rect">
            <a:avLst/>
          </a:prstGeom>
        </p:spPr>
      </p:pic>
      <p:sp>
        <p:nvSpPr>
          <p:cNvPr id="15" name="Freeform 32"/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6911752" y="829449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최고 입찰가격 </a:t>
            </a:r>
            <a:r>
              <a:rPr lang="en-US" altLang="ko-KR" sz="3000" b="1" spc="-91">
                <a:solidFill>
                  <a:srgbClr val="373737"/>
                </a:solidFill>
              </a:rPr>
              <a:t>5</a:t>
            </a:r>
            <a:r>
              <a:rPr lang="ko-KR" altLang="en-US" sz="3000" b="1" spc="-91">
                <a:solidFill>
                  <a:srgbClr val="373737"/>
                </a:solidFill>
              </a:rPr>
              <a:t>초</a:t>
            </a:r>
            <a:r>
              <a:rPr lang="en-US" altLang="ko-KR" sz="3000" b="1" spc="-91">
                <a:solidFill>
                  <a:srgbClr val="373737"/>
                </a:solidFill>
              </a:rPr>
              <a:t> (</a:t>
            </a:r>
            <a:r>
              <a:rPr lang="ko-KR" altLang="en-US" sz="3000" b="1" spc="-91">
                <a:solidFill>
                  <a:srgbClr val="373737"/>
                </a:solidFill>
              </a:rPr>
              <a:t>인터벌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r>
              <a:rPr lang="ko-KR" altLang="en-US" sz="3000" b="1" spc="-91">
                <a:solidFill>
                  <a:srgbClr val="373737"/>
                </a:solidFill>
              </a:rPr>
              <a:t> 갱신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</a:t>
            </a: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즉시 반영</a:t>
            </a:r>
          </a:p>
        </p:txBody>
      </p:sp>
      <p:sp>
        <p:nvSpPr>
          <p:cNvPr id="18" name="직사각형 31"/>
          <p:cNvSpPr/>
          <p:nvPr/>
        </p:nvSpPr>
        <p:spPr>
          <a:xfrm>
            <a:off x="791072" y="3055268"/>
            <a:ext cx="7488832" cy="3960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31"/>
          <p:cNvSpPr/>
          <p:nvPr/>
        </p:nvSpPr>
        <p:spPr>
          <a:xfrm>
            <a:off x="9504040" y="2983260"/>
            <a:ext cx="7416824" cy="4104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9"/>
          <p:cNvCxnSpPr>
            <a:stCxn id="18" idx="3"/>
            <a:endCxn id="19" idx="1"/>
          </p:cNvCxnSpPr>
          <p:nvPr/>
        </p:nvCxnSpPr>
        <p:spPr>
          <a:xfrm>
            <a:off x="8279904" y="5035488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167823" y="1079099"/>
            <a:ext cx="10072520" cy="9021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알림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경고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</a:p>
        </p:txBody>
      </p:sp>
      <p:sp>
        <p:nvSpPr>
          <p:cNvPr id="15" name="Freeform 32"/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6480813" y="8207873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모든 알림 창은 단순 확인 기능 모달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확인 후 로직이 실행되는 모달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7757" y="2807268"/>
            <a:ext cx="5744377" cy="4058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39120" y="2911946"/>
            <a:ext cx="5442608" cy="3889353"/>
          </a:xfrm>
          <a:prstGeom prst="rect">
            <a:avLst/>
          </a:prstGeom>
        </p:spPr>
      </p:pic>
      <p:sp>
        <p:nvSpPr>
          <p:cNvPr id="17" name="직사각형 31"/>
          <p:cNvSpPr/>
          <p:nvPr/>
        </p:nvSpPr>
        <p:spPr>
          <a:xfrm>
            <a:off x="1079104" y="2695228"/>
            <a:ext cx="6624736" cy="432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31"/>
          <p:cNvSpPr/>
          <p:nvPr/>
        </p:nvSpPr>
        <p:spPr>
          <a:xfrm>
            <a:off x="9792072" y="2695228"/>
            <a:ext cx="6624736" cy="432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654933" y="108686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실시간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15" name="Freeform 32"/>
          <p:cNvSpPr/>
          <p:nvPr/>
        </p:nvSpPr>
        <p:spPr>
          <a:xfrm>
            <a:off x="5477840" y="7530541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116273" y="7663780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5948346" y="834711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b="1" spc="-91">
                <a:solidFill>
                  <a:srgbClr val="373737"/>
                </a:solidFill>
              </a:rPr>
              <a:t>웹소켓을 통해 모달로 실시간 채팅이 가능하며 운영자는 채팅기록을 삭제할수 있습니다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493" y="2820456"/>
            <a:ext cx="4448796" cy="41554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3680" y="2790042"/>
            <a:ext cx="4458322" cy="42296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40344" y="2895460"/>
            <a:ext cx="3924848" cy="4134427"/>
          </a:xfrm>
          <a:prstGeom prst="rect">
            <a:avLst/>
          </a:prstGeom>
        </p:spPr>
      </p:pic>
      <p:sp>
        <p:nvSpPr>
          <p:cNvPr id="43" name="직사각형 31"/>
          <p:cNvSpPr/>
          <p:nvPr/>
        </p:nvSpPr>
        <p:spPr>
          <a:xfrm>
            <a:off x="1079104" y="2695228"/>
            <a:ext cx="4680520" cy="4752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1"/>
          <p:cNvSpPr/>
          <p:nvPr/>
        </p:nvSpPr>
        <p:spPr>
          <a:xfrm>
            <a:off x="6191672" y="2695228"/>
            <a:ext cx="4680520" cy="468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2312352" y="3415308"/>
            <a:ext cx="3888432" cy="3240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5039544" y="6367636"/>
            <a:ext cx="648072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31"/>
          <p:cNvSpPr/>
          <p:nvPr/>
        </p:nvSpPr>
        <p:spPr>
          <a:xfrm>
            <a:off x="1367136" y="5935588"/>
            <a:ext cx="338437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Group 16"/>
          <p:cNvGrpSpPr/>
          <p:nvPr/>
        </p:nvGrpSpPr>
        <p:grpSpPr>
          <a:xfrm>
            <a:off x="749089" y="5328671"/>
            <a:ext cx="678786" cy="794033"/>
            <a:chOff x="0" y="-47625"/>
            <a:chExt cx="178775" cy="209128"/>
          </a:xfrm>
        </p:grpSpPr>
        <p:sp>
          <p:nvSpPr>
            <p:cNvPr id="3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40" name="Group 16"/>
          <p:cNvGrpSpPr/>
          <p:nvPr/>
        </p:nvGrpSpPr>
        <p:grpSpPr>
          <a:xfrm>
            <a:off x="5477840" y="2165952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7" name="Group 16"/>
          <p:cNvGrpSpPr/>
          <p:nvPr/>
        </p:nvGrpSpPr>
        <p:grpSpPr>
          <a:xfrm>
            <a:off x="5370785" y="5645611"/>
            <a:ext cx="678786" cy="794033"/>
            <a:chOff x="0" y="-47625"/>
            <a:chExt cx="178775" cy="209128"/>
          </a:xfrm>
        </p:grpSpPr>
        <p:sp>
          <p:nvSpPr>
            <p:cNvPr id="2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48" name="직사각형 31"/>
          <p:cNvSpPr/>
          <p:nvPr/>
        </p:nvSpPr>
        <p:spPr>
          <a:xfrm>
            <a:off x="7343800" y="6439644"/>
            <a:ext cx="1512168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Group 16"/>
          <p:cNvGrpSpPr/>
          <p:nvPr/>
        </p:nvGrpSpPr>
        <p:grpSpPr>
          <a:xfrm>
            <a:off x="8724835" y="5736023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7" name="Group 16"/>
          <p:cNvGrpSpPr/>
          <p:nvPr/>
        </p:nvGrpSpPr>
        <p:grpSpPr>
          <a:xfrm>
            <a:off x="16026054" y="2837299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87B7EE-F92E-4699-B5EC-04B24AD16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224" y="3408837"/>
            <a:ext cx="8566808" cy="535803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21" name="Freeform 32"/>
          <p:cNvSpPr/>
          <p:nvPr/>
        </p:nvSpPr>
        <p:spPr>
          <a:xfrm>
            <a:off x="10863463" y="286730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1328713" y="298326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89325" y="4196572"/>
            <a:ext cx="6910550" cy="47032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 algn="l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개별 입찰 가능 </a:t>
            </a:r>
            <a:r>
              <a:rPr lang="en-US" altLang="ko-KR" sz="3000" b="1" spc="-91">
                <a:solidFill>
                  <a:srgbClr val="373737"/>
                </a:solidFill>
              </a:rPr>
              <a:t>/ </a:t>
            </a:r>
            <a:r>
              <a:rPr lang="ko-KR" altLang="en-US" sz="3000" b="1" spc="-91">
                <a:solidFill>
                  <a:srgbClr val="373737"/>
                </a:solidFill>
              </a:rPr>
              <a:t>최고입찰자 아닐 시 삭제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입찰포기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개별 상품 최고 입찰 가 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최근 입찰 가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 </a:t>
            </a:r>
            <a:r>
              <a:rPr lang="ko-KR" altLang="en-US" sz="3000" b="1" spc="-91">
                <a:solidFill>
                  <a:srgbClr val="373737"/>
                </a:solidFill>
              </a:rPr>
              <a:t>상품 이름 </a:t>
            </a:r>
            <a:r>
              <a:rPr lang="en-US" altLang="ko-KR" sz="3000" b="1" spc="-91">
                <a:solidFill>
                  <a:srgbClr val="373737"/>
                </a:solidFill>
              </a:rPr>
              <a:t>5</a:t>
            </a:r>
            <a:r>
              <a:rPr lang="ko-KR" altLang="en-US" sz="3000" b="1" spc="-91">
                <a:solidFill>
                  <a:srgbClr val="373737"/>
                </a:solidFill>
              </a:rPr>
              <a:t>초</a:t>
            </a:r>
            <a:r>
              <a:rPr lang="en-US" altLang="ko-KR" sz="3000" b="1" spc="-91">
                <a:solidFill>
                  <a:srgbClr val="373737"/>
                </a:solidFill>
              </a:rPr>
              <a:t> (</a:t>
            </a:r>
            <a:r>
              <a:rPr lang="ko-KR" altLang="en-US" sz="3000" b="1" spc="-91">
                <a:solidFill>
                  <a:srgbClr val="373737"/>
                </a:solidFill>
              </a:rPr>
              <a:t>인터벌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r>
              <a:rPr lang="ko-KR" altLang="en-US" sz="3000" b="1" spc="-91">
                <a:solidFill>
                  <a:srgbClr val="373737"/>
                </a:solidFill>
              </a:rPr>
              <a:t> 갱신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최고 입찰  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 </a:t>
            </a:r>
            <a:r>
              <a:rPr lang="ko-KR" altLang="en-US" sz="3000" b="1" spc="-91">
                <a:solidFill>
                  <a:srgbClr val="373737"/>
                </a:solidFill>
              </a:rPr>
              <a:t>가</a:t>
            </a: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즉시반영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마감이 되었고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최고 입찰 자 이면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 주문하기를 통해 결제 진행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791072" y="2983260"/>
            <a:ext cx="9865096" cy="6048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31"/>
          <p:cNvSpPr/>
          <p:nvPr/>
        </p:nvSpPr>
        <p:spPr>
          <a:xfrm>
            <a:off x="4319464" y="5143500"/>
            <a:ext cx="295232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Group 16"/>
          <p:cNvGrpSpPr/>
          <p:nvPr/>
        </p:nvGrpSpPr>
        <p:grpSpPr>
          <a:xfrm>
            <a:off x="3856702" y="4637499"/>
            <a:ext cx="678786" cy="794033"/>
            <a:chOff x="0" y="-47625"/>
            <a:chExt cx="178775" cy="209128"/>
          </a:xfrm>
        </p:grpSpPr>
        <p:sp>
          <p:nvSpPr>
            <p:cNvPr id="10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6" name="직사각형 31"/>
          <p:cNvSpPr/>
          <p:nvPr/>
        </p:nvSpPr>
        <p:spPr>
          <a:xfrm>
            <a:off x="4967536" y="8095828"/>
            <a:ext cx="1296144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Group 16"/>
          <p:cNvGrpSpPr/>
          <p:nvPr/>
        </p:nvGrpSpPr>
        <p:grpSpPr>
          <a:xfrm>
            <a:off x="6233051" y="7579127"/>
            <a:ext cx="678786" cy="794033"/>
            <a:chOff x="0" y="-47625"/>
            <a:chExt cx="178775" cy="209128"/>
          </a:xfrm>
        </p:grpSpPr>
        <p:sp>
          <p:nvSpPr>
            <p:cNvPr id="19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7" name="직사각형 31"/>
          <p:cNvSpPr/>
          <p:nvPr/>
        </p:nvSpPr>
        <p:spPr>
          <a:xfrm flipH="1">
            <a:off x="7559823" y="3991372"/>
            <a:ext cx="2754531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6"/>
          <p:cNvGrpSpPr/>
          <p:nvPr/>
        </p:nvGrpSpPr>
        <p:grpSpPr>
          <a:xfrm>
            <a:off x="9792072" y="3199284"/>
            <a:ext cx="678786" cy="794033"/>
            <a:chOff x="0" y="-47625"/>
            <a:chExt cx="178775" cy="209128"/>
          </a:xfrm>
        </p:grpSpPr>
        <p:sp>
          <p:nvSpPr>
            <p:cNvPr id="13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1871192" y="45425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cxnSp>
        <p:nvCxnSpPr>
          <p:cNvPr id="20" name="직선 화살표 연결선 19"/>
          <p:cNvCxnSpPr>
            <a:stCxn id="24" idx="3"/>
            <a:endCxn id="25" idx="1"/>
          </p:cNvCxnSpPr>
          <p:nvPr/>
        </p:nvCxnSpPr>
        <p:spPr>
          <a:xfrm>
            <a:off x="8783960" y="514350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32"/>
          <p:cNvSpPr/>
          <p:nvPr/>
        </p:nvSpPr>
        <p:spPr>
          <a:xfrm>
            <a:off x="6047656" y="7857069"/>
            <a:ext cx="7187825" cy="2429931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 16"/>
          <p:cNvSpPr txBox="1"/>
          <p:nvPr/>
        </p:nvSpPr>
        <p:spPr>
          <a:xfrm>
            <a:off x="6407696" y="8735200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1 .</a:t>
            </a:r>
            <a:r>
              <a:rPr lang="ko-KR" altLang="en-US" sz="3000" b="1" spc="-91">
                <a:solidFill>
                  <a:srgbClr val="373737"/>
                </a:solidFill>
              </a:rPr>
              <a:t>주문할 상품 체크 후 주문하기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결제 창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포트원</a:t>
            </a:r>
            <a:r>
              <a:rPr lang="en-US" altLang="ko-KR" sz="3000" b="1" spc="-91">
                <a:solidFill>
                  <a:srgbClr val="373737"/>
                </a:solidFill>
              </a:rPr>
              <a:t>) </a:t>
            </a:r>
            <a:r>
              <a:rPr lang="ko-KR" altLang="en-US" sz="3000" b="1" spc="-91">
                <a:solidFill>
                  <a:srgbClr val="373737"/>
                </a:solidFill>
              </a:rPr>
              <a:t>결제</a:t>
            </a:r>
          </a:p>
        </p:txBody>
      </p:sp>
      <p:sp>
        <p:nvSpPr>
          <p:cNvPr id="23" name="TextBox 34"/>
          <p:cNvSpPr txBox="1"/>
          <p:nvPr/>
        </p:nvSpPr>
        <p:spPr>
          <a:xfrm>
            <a:off x="6551712" y="8023820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4" name="직사각형 31"/>
          <p:cNvSpPr/>
          <p:nvPr/>
        </p:nvSpPr>
        <p:spPr>
          <a:xfrm>
            <a:off x="1007096" y="2767236"/>
            <a:ext cx="7776864" cy="4752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6"/>
          <p:cNvGrpSpPr/>
          <p:nvPr/>
        </p:nvGrpSpPr>
        <p:grpSpPr>
          <a:xfrm>
            <a:off x="8274871" y="2226204"/>
            <a:ext cx="678786" cy="794033"/>
            <a:chOff x="0" y="-47625"/>
            <a:chExt cx="178775" cy="209128"/>
          </a:xfrm>
        </p:grpSpPr>
        <p:sp>
          <p:nvSpPr>
            <p:cNvPr id="13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5" name="직사각형 31"/>
          <p:cNvSpPr/>
          <p:nvPr/>
        </p:nvSpPr>
        <p:spPr>
          <a:xfrm>
            <a:off x="9504040" y="2587216"/>
            <a:ext cx="6768752" cy="5112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6"/>
          <p:cNvGrpSpPr/>
          <p:nvPr/>
        </p:nvGrpSpPr>
        <p:grpSpPr>
          <a:xfrm>
            <a:off x="16056768" y="1973202"/>
            <a:ext cx="678786" cy="794033"/>
            <a:chOff x="0" y="-47625"/>
            <a:chExt cx="178775" cy="209128"/>
          </a:xfrm>
        </p:grpSpPr>
        <p:sp>
          <p:nvSpPr>
            <p:cNvPr id="16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8009712-6093-445C-9F50-D19B48BB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26" y="3061924"/>
            <a:ext cx="6474254" cy="41631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966ECDE-E0E2-43B8-8721-B99651514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715" y="3053667"/>
            <a:ext cx="5763429" cy="4248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 완료된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10" name="Freeform 32"/>
          <p:cNvSpPr/>
          <p:nvPr/>
        </p:nvSpPr>
        <p:spPr>
          <a:xfrm>
            <a:off x="10032460" y="293947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Box 16"/>
          <p:cNvSpPr txBox="1"/>
          <p:nvPr/>
        </p:nvSpPr>
        <p:spPr>
          <a:xfrm>
            <a:off x="10373426" y="4767422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구매 이후 상품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결제 완료된 상품은 품절 표기 및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입찰 갱신 불가능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11" name="TextBox 34"/>
          <p:cNvSpPr txBox="1"/>
          <p:nvPr/>
        </p:nvSpPr>
        <p:spPr>
          <a:xfrm>
            <a:off x="10515319" y="313530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6118F-C029-4BB3-AD98-7D6F9CAC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88" y="3469568"/>
            <a:ext cx="6148112" cy="5409053"/>
          </a:xfrm>
          <a:prstGeom prst="rect">
            <a:avLst/>
          </a:prstGeom>
        </p:spPr>
      </p:pic>
      <p:sp>
        <p:nvSpPr>
          <p:cNvPr id="13" name="직사각형 31"/>
          <p:cNvSpPr/>
          <p:nvPr/>
        </p:nvSpPr>
        <p:spPr>
          <a:xfrm>
            <a:off x="5975648" y="3487316"/>
            <a:ext cx="57606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31"/>
          <p:cNvSpPr/>
          <p:nvPr/>
        </p:nvSpPr>
        <p:spPr>
          <a:xfrm>
            <a:off x="7629239" y="8095830"/>
            <a:ext cx="1296144" cy="504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6308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591272" y="45422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구매취소 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21" name="Freeform 32"/>
          <p:cNvSpPr/>
          <p:nvPr/>
        </p:nvSpPr>
        <p:spPr>
          <a:xfrm>
            <a:off x="11970035" y="2185109"/>
            <a:ext cx="5364207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16"/>
          <p:cNvSpPr txBox="1"/>
          <p:nvPr/>
        </p:nvSpPr>
        <p:spPr>
          <a:xfrm>
            <a:off x="12043849" y="4190523"/>
            <a:ext cx="7868258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완료한 상품 구매 이력 노출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 취소 클릭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취소 완료 출력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10765153" y="223021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5877CC-E6D7-48F4-8C54-005ABA26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1" y="3909267"/>
            <a:ext cx="5544324" cy="4248743"/>
          </a:xfrm>
          <a:prstGeom prst="rect">
            <a:avLst/>
          </a:prstGeom>
        </p:spPr>
      </p:pic>
      <p:sp>
        <p:nvSpPr>
          <p:cNvPr id="24" name="직사각형 31"/>
          <p:cNvSpPr/>
          <p:nvPr/>
        </p:nvSpPr>
        <p:spPr>
          <a:xfrm>
            <a:off x="4725351" y="3914325"/>
            <a:ext cx="100811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Group 16"/>
          <p:cNvGrpSpPr/>
          <p:nvPr/>
        </p:nvGrpSpPr>
        <p:grpSpPr>
          <a:xfrm>
            <a:off x="5166908" y="3153183"/>
            <a:ext cx="678786" cy="794033"/>
            <a:chOff x="0" y="-47625"/>
            <a:chExt cx="178775" cy="209128"/>
          </a:xfrm>
        </p:grpSpPr>
        <p:sp>
          <p:nvSpPr>
            <p:cNvPr id="1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20EB4CB-8659-4655-8408-E5B44A189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992" y="4057404"/>
            <a:ext cx="5410955" cy="4134427"/>
          </a:xfrm>
          <a:prstGeom prst="rect">
            <a:avLst/>
          </a:prstGeom>
        </p:spPr>
      </p:pic>
      <p:sp>
        <p:nvSpPr>
          <p:cNvPr id="25" name="직사각형 31"/>
          <p:cNvSpPr/>
          <p:nvPr/>
        </p:nvSpPr>
        <p:spPr>
          <a:xfrm>
            <a:off x="10143458" y="3997977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947875" y="3350583"/>
            <a:ext cx="678786" cy="794033"/>
            <a:chOff x="0" y="-47625"/>
            <a:chExt cx="178775" cy="209128"/>
          </a:xfrm>
        </p:grpSpPr>
        <p:sp>
          <p:nvSpPr>
            <p:cNvPr id="1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9337" y="1257300"/>
            <a:ext cx="5131928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팀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구성 및 역할</a:t>
            </a:r>
          </a:p>
        </p:txBody>
      </p:sp>
      <p:graphicFrame>
        <p:nvGraphicFramePr>
          <p:cNvPr id="13" name="표 13"/>
          <p:cNvGraphicFramePr>
            <a:graphicFrameLocks noGrp="1"/>
          </p:cNvGraphicFramePr>
          <p:nvPr/>
        </p:nvGraphicFramePr>
        <p:xfrm>
          <a:off x="884906" y="3162301"/>
          <a:ext cx="16490636" cy="4213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3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4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양홍엽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 구축 </a:t>
                      </a:r>
                      <a:endParaRPr lang="ko-KR" altLang="en-US" sz="2400" b="1" i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결제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지도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우편주소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문자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메일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소셜 로그인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(API),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실시간 입찰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실시간 그래프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입찰목록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결제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환불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구매 이력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상품등록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수정 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/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조회수 추가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업데이트 상품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최근 본 상품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고객센터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댓글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실시간 채팅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알림 창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/ 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여러 편의성 개선  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전체 페이지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780" y="4864872"/>
            <a:ext cx="2544309" cy="2232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1432" y="2988133"/>
            <a:ext cx="8064896" cy="2953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53027" y="6727679"/>
            <a:ext cx="8034861" cy="2942527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27" idx="3"/>
            <a:endCxn id="29" idx="1"/>
          </p:cNvCxnSpPr>
          <p:nvPr/>
        </p:nvCxnSpPr>
        <p:spPr>
          <a:xfrm rot="5400000" flipH="1" flipV="1">
            <a:off x="1403140" y="3523320"/>
            <a:ext cx="2736304" cy="22322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28" idx="3"/>
            <a:endCxn id="30" idx="1"/>
          </p:cNvCxnSpPr>
          <p:nvPr/>
        </p:nvCxnSpPr>
        <p:spPr>
          <a:xfrm>
            <a:off x="1583160" y="6727676"/>
            <a:ext cx="2304256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2"/>
          <p:cNvSpPr/>
          <p:nvPr/>
        </p:nvSpPr>
        <p:spPr>
          <a:xfrm>
            <a:off x="12669458" y="3300452"/>
            <a:ext cx="4589842" cy="6270759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2777898" y="3337020"/>
            <a:ext cx="3945155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5" name="TextBox 16"/>
          <p:cNvSpPr txBox="1"/>
          <p:nvPr/>
        </p:nvSpPr>
        <p:spPr>
          <a:xfrm>
            <a:off x="12976826" y="476742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Enum</a:t>
            </a:r>
            <a:r>
              <a:rPr lang="ko-KR" altLang="en-US" sz="3000" b="1" spc="-91">
                <a:solidFill>
                  <a:srgbClr val="373737"/>
                </a:solidFill>
              </a:rPr>
              <a:t>으로 분류하고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공지사항 </a:t>
            </a:r>
            <a:r>
              <a:rPr lang="en-US" altLang="ko-KR" sz="3000" b="1" spc="-91">
                <a:solidFill>
                  <a:srgbClr val="373737"/>
                </a:solidFill>
              </a:rPr>
              <a:t>/ </a:t>
            </a:r>
            <a:r>
              <a:rPr lang="ko-KR" altLang="en-US" sz="3000" b="1" spc="-91">
                <a:solidFill>
                  <a:srgbClr val="373737"/>
                </a:solidFill>
              </a:rPr>
              <a:t>문의사항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이동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7" name="직사각형 31"/>
          <p:cNvSpPr/>
          <p:nvPr/>
        </p:nvSpPr>
        <p:spPr>
          <a:xfrm>
            <a:off x="431032" y="5719564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359024" y="6439644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3887416" y="2983260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3887416" y="66556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작성 페이지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8628" y="6640768"/>
            <a:ext cx="8125959" cy="34866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6608" y="3299389"/>
            <a:ext cx="8125959" cy="2599112"/>
          </a:xfrm>
          <a:prstGeom prst="rect">
            <a:avLst/>
          </a:prstGeom>
        </p:spPr>
      </p:pic>
      <p:sp>
        <p:nvSpPr>
          <p:cNvPr id="11" name="Freeform 32"/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34"/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4" name="TextBox 16"/>
          <p:cNvSpPr txBox="1"/>
          <p:nvPr/>
        </p:nvSpPr>
        <p:spPr>
          <a:xfrm>
            <a:off x="11137763" y="530867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문의작성</a:t>
            </a:r>
            <a:r>
              <a:rPr lang="en-US" altLang="ko-KR" sz="3000" b="1" spc="-91">
                <a:solidFill>
                  <a:srgbClr val="373737"/>
                </a:solidFill>
              </a:rPr>
              <a:t>/</a:t>
            </a:r>
            <a:r>
              <a:rPr lang="ko-KR" altLang="en-US" sz="3000" b="1" spc="-91">
                <a:solidFill>
                  <a:srgbClr val="373737"/>
                </a:solidFill>
              </a:rPr>
              <a:t>공지작성 이동시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관리자는 공지작성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유저는 문의작성 페이지 이동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제목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내용 입력 후 작성 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5" name="직사각형 31"/>
          <p:cNvSpPr/>
          <p:nvPr/>
        </p:nvSpPr>
        <p:spPr>
          <a:xfrm>
            <a:off x="4319464" y="48554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6"/>
          <p:cNvGrpSpPr/>
          <p:nvPr/>
        </p:nvGrpSpPr>
        <p:grpSpPr>
          <a:xfrm>
            <a:off x="5473232" y="4746482"/>
            <a:ext cx="678786" cy="794033"/>
            <a:chOff x="0" y="-47625"/>
            <a:chExt cx="178775" cy="209128"/>
          </a:xfrm>
        </p:grpSpPr>
        <p:sp>
          <p:nvSpPr>
            <p:cNvPr id="16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6" name="직사각형 31"/>
          <p:cNvSpPr/>
          <p:nvPr/>
        </p:nvSpPr>
        <p:spPr>
          <a:xfrm>
            <a:off x="4463480" y="9463980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Group 16"/>
          <p:cNvGrpSpPr/>
          <p:nvPr/>
        </p:nvGrpSpPr>
        <p:grpSpPr>
          <a:xfrm>
            <a:off x="5587218" y="9101426"/>
            <a:ext cx="678786" cy="794033"/>
            <a:chOff x="0" y="-47625"/>
            <a:chExt cx="178775" cy="209128"/>
          </a:xfrm>
        </p:grpSpPr>
        <p:sp>
          <p:nvSpPr>
            <p:cNvPr id="19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삭제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댓글 작성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397" y="3215490"/>
            <a:ext cx="8780481" cy="6409645"/>
          </a:xfrm>
          <a:prstGeom prst="rect">
            <a:avLst/>
          </a:prstGeom>
        </p:spPr>
      </p:pic>
      <p:sp>
        <p:nvSpPr>
          <p:cNvPr id="7" name="Freeform 32"/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34"/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10402449" y="5308671"/>
            <a:ext cx="624417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작성한 유저는 게시글 수정 삭제 가능</a:t>
            </a:r>
            <a:r>
              <a:rPr lang="en-US" altLang="ko-KR" sz="3000" b="1" spc="-91">
                <a:solidFill>
                  <a:srgbClr val="373737"/>
                </a:solidFill>
              </a:rPr>
              <a:t>.+</a:t>
            </a:r>
            <a:r>
              <a:rPr lang="ko-KR" altLang="en-US" sz="3000" b="1" spc="-91">
                <a:solidFill>
                  <a:srgbClr val="373737"/>
                </a:solidFill>
              </a:rPr>
              <a:t>관리자도 삭제 가능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 달기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즉시 반영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댓글은 게시글 주인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 관리자만 가능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 작성한 주인은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삭제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23" name="Group 16"/>
          <p:cNvGrpSpPr/>
          <p:nvPr/>
        </p:nvGrpSpPr>
        <p:grpSpPr>
          <a:xfrm>
            <a:off x="2033767" y="8206822"/>
            <a:ext cx="678786" cy="794033"/>
            <a:chOff x="0" y="-47625"/>
            <a:chExt cx="178775" cy="209128"/>
          </a:xfrm>
        </p:grpSpPr>
        <p:sp>
          <p:nvSpPr>
            <p:cNvPr id="24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27" name="직사각형 31"/>
          <p:cNvSpPr/>
          <p:nvPr/>
        </p:nvSpPr>
        <p:spPr>
          <a:xfrm>
            <a:off x="8531932" y="48554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1007096" y="629562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1007096" y="8527876"/>
            <a:ext cx="108012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863080" y="7015708"/>
            <a:ext cx="9001000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" name="Group 16"/>
          <p:cNvGrpSpPr/>
          <p:nvPr/>
        </p:nvGrpSpPr>
        <p:grpSpPr>
          <a:xfrm>
            <a:off x="9230504" y="6420312"/>
            <a:ext cx="678786" cy="794033"/>
            <a:chOff x="0" y="-47625"/>
            <a:chExt cx="178775" cy="209128"/>
          </a:xfrm>
        </p:grpSpPr>
        <p:sp>
          <p:nvSpPr>
            <p:cNvPr id="2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8048243" y="4370405"/>
            <a:ext cx="678786" cy="794033"/>
            <a:chOff x="0" y="-47625"/>
            <a:chExt cx="178775" cy="209128"/>
          </a:xfrm>
        </p:grpSpPr>
        <p:sp>
          <p:nvSpPr>
            <p:cNvPr id="1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90788" y="5847909"/>
            <a:ext cx="678786" cy="794033"/>
            <a:chOff x="0" y="-47625"/>
            <a:chExt cx="178775" cy="209128"/>
          </a:xfrm>
        </p:grpSpPr>
        <p:sp>
          <p:nvSpPr>
            <p:cNvPr id="1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862738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altLang="ko-KR" sz="2499" b="1">
                  <a:solidFill>
                    <a:srgbClr val="373737"/>
                  </a:solidFill>
                </a:rPr>
                <a:t>1</a:t>
              </a:r>
              <a:r>
                <a:rPr lang="ko-KR" altLang="en-US" sz="2499" b="1">
                  <a:solidFill>
                    <a:srgbClr val="373737"/>
                  </a:solidFill>
                </a:rPr>
                <a:t>인 가구 위한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반려동물 쇼핑몰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77018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실시간 경매를 이용한 이색 쇼핑몰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8349" y="3647303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고객센터를 활용한 피드백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99682" y="364730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실시간 그래프와 시간을 보며 경쟁하는 시스템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56277" y="1359327"/>
            <a:ext cx="5465963" cy="89809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핵심 가치</a:t>
            </a:r>
            <a:endParaRPr lang="en-US" sz="5076" spc="-340">
              <a:solidFill>
                <a:schemeClr val="tx1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13984" y="8156009"/>
            <a:ext cx="7860030" cy="132136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b="1" spc="-249">
                <a:solidFill>
                  <a:schemeClr val="tx1"/>
                </a:solidFill>
                <a:latin typeface="G마켓 산스 TTF Medium"/>
                <a:ea typeface="G마켓 산스 TTF Medium"/>
              </a:rPr>
              <a:t>특이한 반려동물 입양하며 이색 온라인 쇼핑몰 이용으로 수요 증가</a:t>
            </a:r>
            <a:endParaRPr lang="en-US" sz="3728" b="1" spc="-249">
              <a:solidFill>
                <a:schemeClr val="tx1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0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7136" y="1375965"/>
            <a:ext cx="9468194" cy="9005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성과 분석</a:t>
            </a:r>
            <a:endParaRPr lang="en-US" altLang="ko-KR" sz="6000" spc="-340">
              <a:solidFill>
                <a:schemeClr val="tx1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6166" y="4166116"/>
            <a:ext cx="3448900" cy="344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0221" y="4166116"/>
            <a:ext cx="3448900" cy="344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2936" y="4166116"/>
            <a:ext cx="3448900" cy="344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01384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67 %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5440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86 %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6965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93 %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4036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개인 기능 완성도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40141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최초 설계의 구현 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9645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다채로움의 </a:t>
            </a:r>
            <a:r>
              <a:rPr lang="en-US" altLang="ko-KR" sz="2976" spc="-199">
                <a:solidFill>
                  <a:srgbClr val="373737"/>
                </a:solidFill>
              </a:rPr>
              <a:t>UI </a:t>
            </a:r>
            <a:endParaRPr lang="en-US" sz="2976" spc="-199">
              <a:solidFill>
                <a:srgbClr val="373737"/>
              </a:solidFill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991222" y="3308306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02908" y="3208863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16803" y="3208863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편의성</a:t>
              </a:r>
              <a:r>
                <a:rPr lang="en-US" altLang="ko-KR" sz="2499" b="1">
                  <a:solidFill>
                    <a:srgbClr val="000000"/>
                  </a:solidFill>
                </a:rPr>
                <a:t>, </a:t>
              </a:r>
              <a:r>
                <a:rPr lang="ko-KR" altLang="en-US" sz="2499" b="1">
                  <a:solidFill>
                    <a:srgbClr val="000000"/>
                  </a:solidFill>
                </a:rPr>
                <a:t>다채로움</a:t>
              </a:r>
              <a:r>
                <a:rPr lang="en-US" altLang="ko-KR" sz="2499" b="1">
                  <a:solidFill>
                    <a:srgbClr val="000000"/>
                  </a:solidFill>
                </a:rPr>
                <a:t>, CSS, UI </a:t>
              </a:r>
              <a:r>
                <a:rPr lang="ko-KR" altLang="en-US" sz="2499" b="1">
                  <a:solidFill>
                    <a:srgbClr val="000000"/>
                  </a:solidFill>
                </a:rPr>
                <a:t>추가로 사용자의 만족감 증가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1단계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2단계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3단계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경매 시스템에 맞춰 선 결제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기능 및 다른 사이트의 가격 비교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기능 추가로 무의미한 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높은 최고 입찰</a:t>
              </a:r>
              <a:r>
                <a:rPr lang="en-US" altLang="ko-KR" sz="2499" b="1">
                  <a:solidFill>
                    <a:srgbClr val="000000"/>
                  </a:solidFill>
                </a:rPr>
                <a:t> </a:t>
              </a:r>
              <a:r>
                <a:rPr lang="ko-KR" altLang="en-US" sz="2499" b="1">
                  <a:solidFill>
                    <a:srgbClr val="000000"/>
                  </a:solidFill>
                </a:rPr>
                <a:t>방지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가지고 있는 기능들의 완성도가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높아지면 반려동물의 추가적인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상품의 카테고리 증가함으로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한사이트 내에서 모든 것을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다 구매할 수 있게 해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사용자가 필요한 것을 한번에 다 해결 할 수 있게 할 것입니다</a:t>
              </a:r>
              <a:r>
                <a:rPr lang="en-US" altLang="ko-KR" sz="2499" b="1">
                  <a:solidFill>
                    <a:srgbClr val="000000"/>
                  </a:solidFill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78825" y="1361105"/>
            <a:ext cx="9468194" cy="17916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향후 계획 및 발전 방향</a:t>
            </a:r>
          </a:p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endParaRPr lang="en-US" sz="5076" spc="-340" dirty="0">
              <a:solidFill>
                <a:schemeClr val="tx1"/>
              </a:solidFill>
            </a:endParaRPr>
          </a:p>
        </p:txBody>
      </p:sp>
      <p:sp>
        <p:nvSpPr>
          <p:cNvPr id="24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  <a:defRPr/>
            </a:pPr>
            <a:r>
              <a:rPr lang="en-US" sz="5576" spc="-373">
                <a:solidFill>
                  <a:srgbClr val="2E5743"/>
                </a:solidFill>
              </a:rPr>
              <a:t>감사합니다.</a:t>
            </a:r>
          </a:p>
        </p:txBody>
      </p: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  <a:defRPr/>
            </a:pPr>
            <a:r>
              <a:rPr lang="en-US" sz="3941" spc="-264">
                <a:solidFill>
                  <a:srgbClr val="373737"/>
                </a:solidFill>
              </a:rPr>
              <a:t>Thank You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7A4F004-4136-48BB-83BA-E5A0056B789D}"/>
              </a:ext>
            </a:extLst>
          </p:cNvPr>
          <p:cNvSpPr/>
          <p:nvPr/>
        </p:nvSpPr>
        <p:spPr>
          <a:xfrm>
            <a:off x="7981950" y="2449234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12" name="그림 16">
            <a:extLst>
              <a:ext uri="{FF2B5EF4-FFF2-40B4-BE49-F238E27FC236}">
                <a16:creationId xmlns:a16="http://schemas.microsoft.com/office/drawing/2014/main" id="{5DF2276C-50CC-487F-9210-095A97EF6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8650" y="2813159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91672" y="337071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3251" y="180658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grpSp>
        <p:nvGrpSpPr>
          <p:cNvPr id="1005" name="Group 13"/>
          <p:cNvGrpSpPr/>
          <p:nvPr/>
        </p:nvGrpSpPr>
        <p:grpSpPr>
          <a:xfrm>
            <a:off x="11664280" y="4207396"/>
            <a:ext cx="4680522" cy="3528392"/>
            <a:chOff x="0" y="0"/>
            <a:chExt cx="1322270" cy="27093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35816" y="5143500"/>
            <a:ext cx="4953000" cy="172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조건에 부합하는 주제 중  </a:t>
            </a:r>
            <a:r>
              <a:rPr kumimoji="1" lang="en-US" altLang="ko-KR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1</a:t>
            </a: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인가구 증가에 따라 반려동물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쇼핑 플랫폼 선정</a:t>
            </a: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7543800" cy="472440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5448300"/>
            <a:ext cx="7551285" cy="4572000"/>
          </a:xfrm>
          <a:prstGeom prst="rect">
            <a:avLst/>
          </a:prstGeom>
        </p:spPr>
      </p:pic>
      <p:pic>
        <p:nvPicPr>
          <p:cNvPr id="1011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382790" y="8396536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526;p56"/>
          <p:cNvSpPr txBox="1"/>
          <p:nvPr/>
        </p:nvSpPr>
        <p:spPr>
          <a:xfrm>
            <a:off x="8395667" y="8671892"/>
            <a:ext cx="4060701" cy="327650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유통 비중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매출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 오프라인 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-&gt;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 온라인 </a:t>
            </a:r>
          </a:p>
        </p:txBody>
      </p:sp>
      <p:pic>
        <p:nvPicPr>
          <p:cNvPr id="1013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71430" y="24632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526;p56"/>
          <p:cNvSpPr txBox="1"/>
          <p:nvPr/>
        </p:nvSpPr>
        <p:spPr>
          <a:xfrm>
            <a:off x="8539683" y="2551212"/>
            <a:ext cx="4060701" cy="626725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온라인 쇼핑 거래액 동향</a:t>
            </a:r>
          </a:p>
          <a:p>
            <a:pPr algn="ctr">
              <a:defRPr/>
            </a:pP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온라인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/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모바일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52" name="TextBox 6"/>
          <p:cNvSpPr txBox="1"/>
          <p:nvPr/>
        </p:nvSpPr>
        <p:spPr>
          <a:xfrm>
            <a:off x="1409680" y="635472"/>
            <a:ext cx="9174480" cy="69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주제 및 선정 배경</a:t>
            </a:r>
          </a:p>
        </p:txBody>
      </p:sp>
      <p:sp>
        <p:nvSpPr>
          <p:cNvPr id="53" name="TextBox 3"/>
          <p:cNvSpPr txBox="1"/>
          <p:nvPr/>
        </p:nvSpPr>
        <p:spPr>
          <a:xfrm>
            <a:off x="1583160" y="1614887"/>
            <a:ext cx="8866330" cy="23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생활에서 가장 많이 접하는 접근성이 좋은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준비한 기술 스택을 점검해볼 수 있는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en-US" altLang="ko-KR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Open API, REST API</a:t>
            </a: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를 최대한 적용해볼 수 있는 주제</a:t>
            </a:r>
            <a:endParaRPr kumimoji="1" lang="en-US" altLang="ko-KR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4" name="TextBox 6"/>
          <p:cNvSpPr txBox="1"/>
          <p:nvPr/>
        </p:nvSpPr>
        <p:spPr>
          <a:xfrm>
            <a:off x="7127776" y="4639444"/>
            <a:ext cx="9174480" cy="69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기획 의도</a:t>
            </a:r>
          </a:p>
        </p:txBody>
      </p:sp>
      <p:sp>
        <p:nvSpPr>
          <p:cNvPr id="55" name="TextBox 9"/>
          <p:cNvSpPr txBox="1"/>
          <p:nvPr/>
        </p:nvSpPr>
        <p:spPr>
          <a:xfrm>
            <a:off x="7559824" y="5670352"/>
            <a:ext cx="9371314" cy="46166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lang="ko-KR" altLang="en-US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인가구 증가에 따라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 반려동물 입양이 활발해지면서 다양한 종류의 반려동물에 대한 관심도 증가하고 있습니다.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특히, 파충류 입양의 비율이 높아짐에 따라 기존의 입양 방식과는 ‘</a:t>
            </a:r>
            <a:r>
              <a:rPr lang="en-US" altLang="ko-KR" sz="2600" b="1">
                <a:solidFill>
                  <a:srgbClr val="1B1760"/>
                </a:solidFill>
                <a:latin typeface="G마켓 산스 TTF Medium"/>
                <a:ea typeface="G마켓 산스 TTF Medium"/>
              </a:rPr>
              <a:t>차별화된 실시간 경매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’시스템을 도입하는 방안을 구상하게 되었습니다.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더 많은 분들이 원하는 반려동물을 실시간으로 입양할 수 있도록 하는 것을 목표로 하고 있습니다.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6" name="TextBox 15"/>
          <p:cNvSpPr txBox="1"/>
          <p:nvPr/>
        </p:nvSpPr>
        <p:spPr>
          <a:xfrm>
            <a:off x="13267508" y="-144661"/>
            <a:ext cx="5020493" cy="1043166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프로젝트 수행 절차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활용 장비 및 재료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수행 절차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           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78036" y="1333500"/>
            <a:ext cx="5465963" cy="771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1" lang="ko-KR" altLang="en-US" sz="5076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수행 </a:t>
            </a:r>
            <a:r>
              <a:rPr kumimoji="1" lang="ko-KR" altLang="en-US" sz="5076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절차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2" name="사각형: 둥근 모서리 25"/>
          <p:cNvSpPr/>
          <p:nvPr/>
        </p:nvSpPr>
        <p:spPr>
          <a:xfrm>
            <a:off x="1511152" y="2881437"/>
            <a:ext cx="8610600" cy="7086599"/>
          </a:xfrm>
          <a:prstGeom prst="roundRect">
            <a:avLst>
              <a:gd name="adj" fmla="val 4335"/>
            </a:avLst>
          </a:prstGeom>
          <a:solidFill>
            <a:srgbClr val="289B6E">
              <a:alpha val="11000"/>
            </a:srgbClr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chemeClr val="accent1"/>
              </a:highlight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25656" y="3385964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프로젝트 기획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7216" y="4970140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프로젝트 분석 및 화면 설계</a:t>
            </a:r>
            <a:endParaRPr lang="en-US" altLang="ko-KR" sz="2976" b="1" spc="-199">
              <a:solidFill>
                <a:srgbClr val="373737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7216" y="6554316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altLang="ko-KR" sz="4100" b="1" spc="-199">
                <a:solidFill>
                  <a:srgbClr val="373737"/>
                </a:solidFill>
                <a:latin typeface="HY강B"/>
                <a:ea typeface="HY강B"/>
              </a:rPr>
              <a:t>Programing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83845" y="8138492"/>
            <a:ext cx="7406375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테스트 및 버그 수정</a:t>
            </a:r>
          </a:p>
        </p:txBody>
      </p:sp>
      <p:sp>
        <p:nvSpPr>
          <p:cNvPr id="29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  <p:sp>
        <p:nvSpPr>
          <p:cNvPr id="33" name="직사각형 26"/>
          <p:cNvSpPr/>
          <p:nvPr/>
        </p:nvSpPr>
        <p:spPr>
          <a:xfrm>
            <a:off x="2875112" y="4097744"/>
            <a:ext cx="5753108" cy="765259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2024.08.17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4" name="직사각형 26"/>
          <p:cNvSpPr/>
          <p:nvPr/>
        </p:nvSpPr>
        <p:spPr>
          <a:xfrm>
            <a:off x="2875112" y="5610880"/>
            <a:ext cx="5753108" cy="82802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2024.08.18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2024.08.19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5" name="직사각형 26"/>
          <p:cNvSpPr/>
          <p:nvPr/>
        </p:nvSpPr>
        <p:spPr>
          <a:xfrm>
            <a:off x="2875112" y="7211080"/>
            <a:ext cx="5753108" cy="7912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2024.08.20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2024.09.02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6" name="직사각형 26"/>
          <p:cNvSpPr/>
          <p:nvPr/>
        </p:nvSpPr>
        <p:spPr>
          <a:xfrm>
            <a:off x="2951312" y="8811279"/>
            <a:ext cx="5753108" cy="824413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2024.09.03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2024.09.09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그림 10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" y="2324100"/>
            <a:ext cx="2319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운영체제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통합 개발 환경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JDK </a:t>
            </a: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버전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DB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빌드툴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프레임워크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9070" y="2324100"/>
            <a:ext cx="4767130" cy="44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window 10 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IntelliJ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JDK</a:t>
            </a:r>
            <a:r>
              <a:rPr kumimoji="1" lang="ko-KR" altLang="en-US" sz="2400">
                <a:latin typeface="G마켓 산스 TTF Medium"/>
                <a:ea typeface="G마켓 산스 TTF Medium"/>
                <a:cs typeface="Pretendard"/>
              </a:rPr>
              <a:t> </a:t>
            </a: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22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MySQL (WorkBench 8.1.0)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Maven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Spring boot 3.2.6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555" y="6479083"/>
            <a:ext cx="9213592" cy="36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프론트</a:t>
            </a:r>
            <a:r>
              <a:rPr kumimoji="1" lang="en-US" altLang="ko-KR" sz="2200" b="1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Medium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Medium"/>
              </a:rPr>
              <a:t> 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HTML, CSS, JS, BootStrap, Thymeleaf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JQurey, Ajax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백엔드</a:t>
            </a:r>
            <a:r>
              <a:rPr kumimoji="1" lang="ko-KR" altLang="en-US" sz="2200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SemiBold"/>
              </a:rPr>
              <a:t>     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Spring Boot, Spring Security, </a:t>
            </a:r>
            <a:b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Spring Data JPA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API</a:t>
            </a:r>
            <a:r>
              <a:rPr kumimoji="1" lang="en-US" altLang="ko-KR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          </a:t>
            </a:r>
            <a:r>
              <a:rPr kumimoji="1" lang="ko-KR" altLang="en-US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결제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지도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우편주소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문자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메일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소셜로그인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CI/CD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AWS EC2</a:t>
            </a:r>
          </a:p>
          <a:p>
            <a:pPr>
              <a:lnSpc>
                <a:spcPts val="3040"/>
              </a:lnSpc>
              <a:defRPr/>
            </a:pPr>
            <a:endParaRPr kumimoji="1" lang="ko-KR" altLang="en-US" sz="2200">
              <a:latin typeface="G마켓 산스 TTF Medium"/>
              <a:ea typeface="G마켓 산스 TTF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876300"/>
            <a:ext cx="3682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활용 장비 및 재료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892346" y="1170762"/>
            <a:ext cx="9067800" cy="8551536"/>
          </a:xfrm>
          <a:prstGeom prst="rect">
            <a:avLst/>
          </a:prstGeom>
          <a:solidFill>
            <a:srgbClr val="ECEDF0"/>
          </a:solidFill>
          <a:ln>
            <a:solidFill>
              <a:srgbClr val="ECED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ture 2" descr="윈도우10 운영체제 버전 확인/빌드 번호 확인하는 방법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9040" y="2121540"/>
            <a:ext cx="659760" cy="65976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7020" y="2946307"/>
            <a:ext cx="575771" cy="575771"/>
          </a:xfrm>
          <a:prstGeom prst="rect">
            <a:avLst/>
          </a:prstGeom>
          <a:noFill/>
        </p:spPr>
      </p:pic>
      <p:pic>
        <p:nvPicPr>
          <p:cNvPr id="1032" name="Picture 8" descr="Java 기초 - 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673091" y="1346428"/>
            <a:ext cx="2651771" cy="1657357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97334" y="3204205"/>
            <a:ext cx="5457825" cy="4505325"/>
          </a:xfrm>
          <a:prstGeom prst="rect">
            <a:avLst/>
          </a:prstGeom>
          <a:noFill/>
        </p:spPr>
      </p:pic>
      <p:pic>
        <p:nvPicPr>
          <p:cNvPr id="1044" name="Picture 20" descr="OAuth 2.0: A standard for authorizatio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44291" y="4939301"/>
            <a:ext cx="2109534" cy="1406356"/>
          </a:xfrm>
          <a:prstGeom prst="rect">
            <a:avLst/>
          </a:prstGeom>
          <a:noFill/>
        </p:spPr>
      </p:pic>
      <p:pic>
        <p:nvPicPr>
          <p:cNvPr id="1046" name="Picture 22" descr="지도/로컬 | Kakao Developers 도구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465054" y="5577395"/>
            <a:ext cx="1098163" cy="1098163"/>
          </a:xfrm>
          <a:prstGeom prst="rect">
            <a:avLst/>
          </a:prstGeom>
          <a:noFill/>
        </p:spPr>
      </p:pic>
      <p:pic>
        <p:nvPicPr>
          <p:cNvPr id="16" name="Picture 2" descr="Maven – Download Apache Maven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1795749" y="2717767"/>
            <a:ext cx="2315231" cy="585617"/>
          </a:xfrm>
          <a:prstGeom prst="rect">
            <a:avLst/>
          </a:prstGeom>
          <a:noFill/>
        </p:spPr>
      </p:pic>
      <p:pic>
        <p:nvPicPr>
          <p:cNvPr id="1048" name="Picture 24" descr="JUnit 5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582363" y="3314344"/>
            <a:ext cx="1092836" cy="1092836"/>
          </a:xfrm>
          <a:prstGeom prst="rect">
            <a:avLst/>
          </a:prstGeom>
          <a:noFill/>
        </p:spPr>
      </p:pic>
      <p:pic>
        <p:nvPicPr>
          <p:cNvPr id="1050" name="Picture 26" descr="PortOne(포트원) 가이드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597697" y="1380324"/>
            <a:ext cx="1354863" cy="1356980"/>
          </a:xfrm>
          <a:prstGeom prst="rect">
            <a:avLst/>
          </a:prstGeom>
          <a:noFill/>
        </p:spPr>
      </p:pic>
      <p:pic>
        <p:nvPicPr>
          <p:cNvPr id="1026" name="Picture 2" descr="Swagger&quot; Icon - Download for free – Iconduck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052205" y="6644242"/>
            <a:ext cx="1436511" cy="1436511"/>
          </a:xfrm>
          <a:prstGeom prst="rect">
            <a:avLst/>
          </a:prstGeom>
          <a:noFill/>
        </p:spPr>
      </p:pic>
      <p:pic>
        <p:nvPicPr>
          <p:cNvPr id="12" name="Picture 2" descr="AWS EC2 인스턴스 만들기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044898" y="7824041"/>
            <a:ext cx="3103971" cy="1983092"/>
          </a:xfrm>
          <a:prstGeom prst="rect">
            <a:avLst/>
          </a:prstGeom>
          <a:noFill/>
        </p:spPr>
      </p:pic>
      <p:sp>
        <p:nvSpPr>
          <p:cNvPr id="1054" name="Freeform 19"/>
          <p:cNvSpPr/>
          <p:nvPr/>
        </p:nvSpPr>
        <p:spPr>
          <a:xfrm>
            <a:off x="11582400" y="7966831"/>
            <a:ext cx="1367669" cy="1367669"/>
          </a:xfrm>
          <a:custGeom>
            <a:avLst/>
            <a:gdLst/>
            <a:ahLst/>
            <a:cxnLst/>
            <a:rect l="l" t="t" r="r" b="b"/>
            <a:pathLst>
              <a:path w="1539706" h="1539706">
                <a:moveTo>
                  <a:pt x="0" y="0"/>
                </a:moveTo>
                <a:lnTo>
                  <a:pt x="1539706" y="0"/>
                </a:lnTo>
                <a:lnTo>
                  <a:pt x="1539706" y="1539706"/>
                </a:lnTo>
                <a:lnTo>
                  <a:pt x="0" y="1539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5" name="Freeform 12"/>
          <p:cNvSpPr/>
          <p:nvPr/>
        </p:nvSpPr>
        <p:spPr>
          <a:xfrm>
            <a:off x="13179616" y="8115300"/>
            <a:ext cx="1222183" cy="1222183"/>
          </a:xfrm>
          <a:custGeom>
            <a:avLst/>
            <a:gdLst/>
            <a:ahLst/>
            <a:cxnLst/>
            <a:rect l="l" t="t" r="r" b="b"/>
            <a:pathLst>
              <a:path w="1542722" h="1542722">
                <a:moveTo>
                  <a:pt x="0" y="0"/>
                </a:moveTo>
                <a:lnTo>
                  <a:pt x="1542721" y="0"/>
                </a:lnTo>
                <a:lnTo>
                  <a:pt x="1542721" y="1542722"/>
                </a:lnTo>
                <a:lnTo>
                  <a:pt x="0" y="1542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6" name="Freeform 9"/>
          <p:cNvSpPr/>
          <p:nvPr/>
        </p:nvSpPr>
        <p:spPr>
          <a:xfrm>
            <a:off x="15334702" y="7905203"/>
            <a:ext cx="1353097" cy="1353097"/>
          </a:xfrm>
          <a:custGeom>
            <a:avLst/>
            <a:gdLst/>
            <a:ahLst/>
            <a:cxnLst/>
            <a:rect l="l" t="t" r="r" b="b"/>
            <a:pathLst>
              <a:path w="1768545" h="1768545">
                <a:moveTo>
                  <a:pt x="0" y="0"/>
                </a:moveTo>
                <a:lnTo>
                  <a:pt x="1768544" y="0"/>
                </a:lnTo>
                <a:lnTo>
                  <a:pt x="1768544" y="1768545"/>
                </a:lnTo>
                <a:lnTo>
                  <a:pt x="0" y="176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g마켓글꼴">
      <a:majorFont>
        <a:latin typeface="G마켓 산스 TTF Light"/>
        <a:ea typeface="G마켓 산스 TTF Light"/>
        <a:cs typeface="Times New Roman"/>
      </a:majorFont>
      <a:minorFont>
        <a:latin typeface="G마켓 산스 TTF Light"/>
        <a:ea typeface="G마켓 산스 TTF Light"/>
        <a:cs typeface="Arial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2985</Words>
  <Application>Microsoft Office PowerPoint</Application>
  <PresentationFormat>사용자 지정</PresentationFormat>
  <Paragraphs>738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Exo</vt:lpstr>
      <vt:lpstr>G마켓 산스 TTF Bold</vt:lpstr>
      <vt:lpstr>G마켓 산스 TTF Light</vt:lpstr>
      <vt:lpstr>G마켓 산스 TTF Medium</vt:lpstr>
      <vt:lpstr>HY강B</vt:lpstr>
      <vt:lpstr>Arial</vt:lpstr>
      <vt:lpstr>Calibri</vt:lpstr>
      <vt:lpstr>Open Sans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tj-bu-707-16</dc:creator>
  <cp:lastModifiedBy>tj-bu-707-16</cp:lastModifiedBy>
  <cp:revision>56</cp:revision>
  <dcterms:created xsi:type="dcterms:W3CDTF">2024-09-09T00:47:21Z</dcterms:created>
  <dcterms:modified xsi:type="dcterms:W3CDTF">2024-09-13T02:12:12Z</dcterms:modified>
  <cp:version/>
</cp:coreProperties>
</file>